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Override1.xml" ContentType="application/vnd.openxmlformats-officedocument.themeOverr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sldIdLst>
    <p:sldId id="256" r:id="rId5"/>
    <p:sldId id="302" r:id="rId6"/>
    <p:sldId id="269" r:id="rId7"/>
    <p:sldId id="338" r:id="rId8"/>
    <p:sldId id="270" r:id="rId9"/>
    <p:sldId id="271" r:id="rId10"/>
    <p:sldId id="272" r:id="rId11"/>
    <p:sldId id="273" r:id="rId12"/>
    <p:sldId id="374" r:id="rId13"/>
    <p:sldId id="274" r:id="rId14"/>
    <p:sldId id="275" r:id="rId15"/>
    <p:sldId id="277" r:id="rId16"/>
    <p:sldId id="278" r:id="rId17"/>
    <p:sldId id="279" r:id="rId18"/>
    <p:sldId id="280" r:id="rId19"/>
    <p:sldId id="375" r:id="rId20"/>
    <p:sldId id="282" r:id="rId21"/>
    <p:sldId id="283" r:id="rId22"/>
    <p:sldId id="284" r:id="rId23"/>
    <p:sldId id="285" r:id="rId24"/>
    <p:sldId id="286" r:id="rId25"/>
    <p:sldId id="332" r:id="rId26"/>
    <p:sldId id="339" r:id="rId27"/>
    <p:sldId id="342" r:id="rId28"/>
    <p:sldId id="293" r:id="rId29"/>
    <p:sldId id="294" r:id="rId30"/>
    <p:sldId id="295" r:id="rId31"/>
    <p:sldId id="382" r:id="rId32"/>
    <p:sldId id="383" r:id="rId33"/>
    <p:sldId id="384" r:id="rId34"/>
    <p:sldId id="359" r:id="rId35"/>
    <p:sldId id="385" r:id="rId36"/>
    <p:sldId id="362" r:id="rId37"/>
    <p:sldId id="376" r:id="rId38"/>
    <p:sldId id="364" r:id="rId39"/>
    <p:sldId id="365" r:id="rId40"/>
    <p:sldId id="366" r:id="rId41"/>
    <p:sldId id="367" r:id="rId42"/>
    <p:sldId id="368" r:id="rId43"/>
    <p:sldId id="357" r:id="rId44"/>
    <p:sldId id="387" r:id="rId45"/>
    <p:sldId id="377" r:id="rId46"/>
    <p:sldId id="386" r:id="rId47"/>
    <p:sldId id="378" r:id="rId48"/>
    <p:sldId id="340" r:id="rId49"/>
    <p:sldId id="343" r:id="rId50"/>
    <p:sldId id="331" r:id="rId51"/>
    <p:sldId id="297" r:id="rId52"/>
    <p:sldId id="389" r:id="rId53"/>
    <p:sldId id="299" r:id="rId54"/>
    <p:sldId id="337" r:id="rId55"/>
    <p:sldId id="300" r:id="rId56"/>
    <p:sldId id="301" r:id="rId57"/>
    <p:sldId id="309" r:id="rId58"/>
    <p:sldId id="317" r:id="rId59"/>
    <p:sldId id="318" r:id="rId60"/>
    <p:sldId id="319" r:id="rId61"/>
    <p:sldId id="316" r:id="rId62"/>
    <p:sldId id="324" r:id="rId63"/>
    <p:sldId id="391" r:id="rId64"/>
    <p:sldId id="392" r:id="rId65"/>
    <p:sldId id="341" r:id="rId66"/>
    <p:sldId id="345" r:id="rId67"/>
    <p:sldId id="344" r:id="rId68"/>
    <p:sldId id="310" r:id="rId69"/>
    <p:sldId id="311" r:id="rId70"/>
    <p:sldId id="312" r:id="rId71"/>
    <p:sldId id="328" r:id="rId7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17" autoAdjust="0"/>
    <p:restoredTop sz="94660"/>
  </p:normalViewPr>
  <p:slideViewPr>
    <p:cSldViewPr snapToGrid="0">
      <p:cViewPr varScale="1">
        <p:scale>
          <a:sx n="83" d="100"/>
          <a:sy n="83" d="100"/>
        </p:scale>
        <p:origin x="72" y="105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slide" Target="slides/slide64.xml"/><Relationship Id="rId76" Type="http://schemas.openxmlformats.org/officeDocument/2006/relationships/tableStyles" Target="tableStyles.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61" Type="http://schemas.openxmlformats.org/officeDocument/2006/relationships/slide" Target="slides/slide57.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8DECF64E-E1CC-4D71-96AE-8E298BBAC099}" type="datetimeFigureOut">
              <a:rPr lang="en-US" smtClean="0"/>
              <a:t>2/19/2016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699B84F-1D1F-4F3A-8DB9-973B61D11FE5}" type="slidenum">
              <a:rPr lang="en-US" smtClean="0"/>
              <a:t>‹#›</a:t>
            </a:fld>
            <a:endParaRPr lang="en-US"/>
          </a:p>
        </p:txBody>
      </p:sp>
    </p:spTree>
    <p:extLst>
      <p:ext uri="{BB962C8B-B14F-4D97-AF65-F5344CB8AC3E}">
        <p14:creationId xmlns:p14="http://schemas.microsoft.com/office/powerpoint/2010/main" val="17275182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DECF64E-E1CC-4D71-96AE-8E298BBAC099}" type="datetimeFigureOut">
              <a:rPr lang="en-US" smtClean="0"/>
              <a:t>2/19/2016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699B84F-1D1F-4F3A-8DB9-973B61D11FE5}" type="slidenum">
              <a:rPr lang="en-US" smtClean="0"/>
              <a:t>‹#›</a:t>
            </a:fld>
            <a:endParaRPr lang="en-US"/>
          </a:p>
        </p:txBody>
      </p:sp>
    </p:spTree>
    <p:extLst>
      <p:ext uri="{BB962C8B-B14F-4D97-AF65-F5344CB8AC3E}">
        <p14:creationId xmlns:p14="http://schemas.microsoft.com/office/powerpoint/2010/main" val="8774967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DECF64E-E1CC-4D71-96AE-8E298BBAC099}" type="datetimeFigureOut">
              <a:rPr lang="en-US" smtClean="0"/>
              <a:t>2/19/2016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699B84F-1D1F-4F3A-8DB9-973B61D11FE5}" type="slidenum">
              <a:rPr lang="en-US" smtClean="0"/>
              <a:t>‹#›</a:t>
            </a:fld>
            <a:endParaRPr lang="en-US"/>
          </a:p>
        </p:txBody>
      </p:sp>
    </p:spTree>
    <p:extLst>
      <p:ext uri="{BB962C8B-B14F-4D97-AF65-F5344CB8AC3E}">
        <p14:creationId xmlns:p14="http://schemas.microsoft.com/office/powerpoint/2010/main" val="22185485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DECF64E-E1CC-4D71-96AE-8E298BBAC099}" type="datetimeFigureOut">
              <a:rPr lang="en-US" smtClean="0"/>
              <a:t>2/19/2016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699B84F-1D1F-4F3A-8DB9-973B61D11FE5}" type="slidenum">
              <a:rPr lang="en-US" smtClean="0"/>
              <a:t>‹#›</a:t>
            </a:fld>
            <a:endParaRPr lang="en-US"/>
          </a:p>
        </p:txBody>
      </p:sp>
    </p:spTree>
    <p:extLst>
      <p:ext uri="{BB962C8B-B14F-4D97-AF65-F5344CB8AC3E}">
        <p14:creationId xmlns:p14="http://schemas.microsoft.com/office/powerpoint/2010/main" val="33311033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DECF64E-E1CC-4D71-96AE-8E298BBAC099}" type="datetimeFigureOut">
              <a:rPr lang="en-US" smtClean="0"/>
              <a:t>2/19/2016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699B84F-1D1F-4F3A-8DB9-973B61D11FE5}" type="slidenum">
              <a:rPr lang="en-US" smtClean="0"/>
              <a:t>‹#›</a:t>
            </a:fld>
            <a:endParaRPr lang="en-US"/>
          </a:p>
        </p:txBody>
      </p:sp>
    </p:spTree>
    <p:extLst>
      <p:ext uri="{BB962C8B-B14F-4D97-AF65-F5344CB8AC3E}">
        <p14:creationId xmlns:p14="http://schemas.microsoft.com/office/powerpoint/2010/main" val="37429493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8DECF64E-E1CC-4D71-96AE-8E298BBAC099}" type="datetimeFigureOut">
              <a:rPr lang="en-US" smtClean="0"/>
              <a:t>2/19/2016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699B84F-1D1F-4F3A-8DB9-973B61D11FE5}" type="slidenum">
              <a:rPr lang="en-US" smtClean="0"/>
              <a:t>‹#›</a:t>
            </a:fld>
            <a:endParaRPr lang="en-US"/>
          </a:p>
        </p:txBody>
      </p:sp>
    </p:spTree>
    <p:extLst>
      <p:ext uri="{BB962C8B-B14F-4D97-AF65-F5344CB8AC3E}">
        <p14:creationId xmlns:p14="http://schemas.microsoft.com/office/powerpoint/2010/main" val="12467069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8DECF64E-E1CC-4D71-96AE-8E298BBAC099}" type="datetimeFigureOut">
              <a:rPr lang="en-US" smtClean="0"/>
              <a:t>2/19/2016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699B84F-1D1F-4F3A-8DB9-973B61D11FE5}" type="slidenum">
              <a:rPr lang="en-US" smtClean="0"/>
              <a:t>‹#›</a:t>
            </a:fld>
            <a:endParaRPr lang="en-US"/>
          </a:p>
        </p:txBody>
      </p:sp>
    </p:spTree>
    <p:extLst>
      <p:ext uri="{BB962C8B-B14F-4D97-AF65-F5344CB8AC3E}">
        <p14:creationId xmlns:p14="http://schemas.microsoft.com/office/powerpoint/2010/main" val="2198670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8DECF64E-E1CC-4D71-96AE-8E298BBAC099}" type="datetimeFigureOut">
              <a:rPr lang="en-US" smtClean="0"/>
              <a:t>2/19/2016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699B84F-1D1F-4F3A-8DB9-973B61D11FE5}" type="slidenum">
              <a:rPr lang="en-US" smtClean="0"/>
              <a:t>‹#›</a:t>
            </a:fld>
            <a:endParaRPr lang="en-US"/>
          </a:p>
        </p:txBody>
      </p:sp>
    </p:spTree>
    <p:extLst>
      <p:ext uri="{BB962C8B-B14F-4D97-AF65-F5344CB8AC3E}">
        <p14:creationId xmlns:p14="http://schemas.microsoft.com/office/powerpoint/2010/main" val="24826409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DECF64E-E1CC-4D71-96AE-8E298BBAC099}" type="datetimeFigureOut">
              <a:rPr lang="en-US" smtClean="0"/>
              <a:t>2/19/2016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699B84F-1D1F-4F3A-8DB9-973B61D11FE5}" type="slidenum">
              <a:rPr lang="en-US" smtClean="0"/>
              <a:t>‹#›</a:t>
            </a:fld>
            <a:endParaRPr lang="en-US"/>
          </a:p>
        </p:txBody>
      </p:sp>
    </p:spTree>
    <p:extLst>
      <p:ext uri="{BB962C8B-B14F-4D97-AF65-F5344CB8AC3E}">
        <p14:creationId xmlns:p14="http://schemas.microsoft.com/office/powerpoint/2010/main" val="33232311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DECF64E-E1CC-4D71-96AE-8E298BBAC099}" type="datetimeFigureOut">
              <a:rPr lang="en-US" smtClean="0"/>
              <a:t>2/19/2016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699B84F-1D1F-4F3A-8DB9-973B61D11FE5}" type="slidenum">
              <a:rPr lang="en-US" smtClean="0"/>
              <a:t>‹#›</a:t>
            </a:fld>
            <a:endParaRPr lang="en-US"/>
          </a:p>
        </p:txBody>
      </p:sp>
    </p:spTree>
    <p:extLst>
      <p:ext uri="{BB962C8B-B14F-4D97-AF65-F5344CB8AC3E}">
        <p14:creationId xmlns:p14="http://schemas.microsoft.com/office/powerpoint/2010/main" val="35566531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DECF64E-E1CC-4D71-96AE-8E298BBAC099}" type="datetimeFigureOut">
              <a:rPr lang="en-US" smtClean="0"/>
              <a:t>2/19/2016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699B84F-1D1F-4F3A-8DB9-973B61D11FE5}" type="slidenum">
              <a:rPr lang="en-US" smtClean="0"/>
              <a:t>‹#›</a:t>
            </a:fld>
            <a:endParaRPr lang="en-US"/>
          </a:p>
        </p:txBody>
      </p:sp>
    </p:spTree>
    <p:extLst>
      <p:ext uri="{BB962C8B-B14F-4D97-AF65-F5344CB8AC3E}">
        <p14:creationId xmlns:p14="http://schemas.microsoft.com/office/powerpoint/2010/main" val="59838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DECF64E-E1CC-4D71-96AE-8E298BBAC099}" type="datetimeFigureOut">
              <a:rPr lang="en-US" smtClean="0"/>
              <a:t>2/19/2016</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99B84F-1D1F-4F3A-8DB9-973B61D11FE5}" type="slidenum">
              <a:rPr lang="en-US" smtClean="0"/>
              <a:t>‹#›</a:t>
            </a:fld>
            <a:endParaRPr lang="en-US"/>
          </a:p>
        </p:txBody>
      </p:sp>
    </p:spTree>
    <p:extLst>
      <p:ext uri="{BB962C8B-B14F-4D97-AF65-F5344CB8AC3E}">
        <p14:creationId xmlns:p14="http://schemas.microsoft.com/office/powerpoint/2010/main" val="251382337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mailto:katiej@%3ctenanacy%3e.onmicrosoft.com"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mailto:katiej@%3ctenanacy%3e.onmicrosoft.com"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hyperlink" Target="mailto:rong@%3ctenanacy%3e.onmicrosoft.com" TargetMode="Externa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hyperlink" Target="mailto:rong@%3ctennacy%3e.onmicrosoft.com" TargetMode="Externa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hyperlink" Target="mailto:robb@%3ctennacy%3e.onmicrosoft.com" TargetMode="Externa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hyperlink" Target="mailto:robb@%3ctennacy%3e.onmicrosoft.com" TargetMode="Externa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mailto:robb@%3ctenanacy%3e.onmicrosoft.com"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hemeOverride" Target="../theme/themeOverrid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Property Inspection Demo</a:t>
            </a:r>
            <a:endParaRPr lang="en-US" dirty="0"/>
          </a:p>
        </p:txBody>
      </p:sp>
      <p:sp>
        <p:nvSpPr>
          <p:cNvPr id="3" name="Subtitle 2"/>
          <p:cNvSpPr>
            <a:spLocks noGrp="1"/>
          </p:cNvSpPr>
          <p:nvPr>
            <p:ph type="subTitle" idx="1"/>
          </p:nvPr>
        </p:nvSpPr>
        <p:spPr/>
        <p:txBody>
          <a:bodyPr/>
          <a:lstStyle/>
          <a:p>
            <a:r>
              <a:rPr lang="en-US" dirty="0" smtClean="0"/>
              <a:t>Preparation and Walkthrough</a:t>
            </a:r>
            <a:endParaRPr lang="en-US" dirty="0"/>
          </a:p>
        </p:txBody>
      </p:sp>
    </p:spTree>
    <p:extLst>
      <p:ext uri="{BB962C8B-B14F-4D97-AF65-F5344CB8AC3E}">
        <p14:creationId xmlns:p14="http://schemas.microsoft.com/office/powerpoint/2010/main" val="19523232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Select Bathroom 1</a:t>
            </a:r>
            <a:endParaRPr lang="en-US" dirty="0"/>
          </a:p>
        </p:txBody>
      </p:sp>
      <p:sp>
        <p:nvSpPr>
          <p:cNvPr id="3" name="Content Placeholder 2"/>
          <p:cNvSpPr>
            <a:spLocks noGrp="1"/>
          </p:cNvSpPr>
          <p:nvPr>
            <p:ph idx="1"/>
          </p:nvPr>
        </p:nvSpPr>
        <p:spPr>
          <a:xfrm>
            <a:off x="2442576" y="2605413"/>
            <a:ext cx="5361140" cy="3496393"/>
          </a:xfrm>
        </p:spPr>
        <p:txBody>
          <a:bodyPr/>
          <a:lstStyle/>
          <a:p>
            <a:endParaRPr lang="en-US" dirty="0"/>
          </a:p>
        </p:txBody>
      </p:sp>
      <p:pic>
        <p:nvPicPr>
          <p:cNvPr id="3074" name="Picture 2" descr="D:\CDL\Desktop\PIC\new\9.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83496" y="1703540"/>
            <a:ext cx="6283435" cy="48475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23736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Click Comments</a:t>
            </a:r>
            <a:endParaRPr lang="en-US" dirty="0"/>
          </a:p>
        </p:txBody>
      </p:sp>
      <p:pic>
        <p:nvPicPr>
          <p:cNvPr id="4099" name="Picture 3" descr="D:\CDL\Desktop\PIC\new\10.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892716" y="1940969"/>
            <a:ext cx="5537300" cy="42719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02614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Camera</a:t>
            </a:r>
            <a:endParaRPr lang="en-US" dirty="0"/>
          </a:p>
        </p:txBody>
      </p:sp>
      <p:pic>
        <p:nvPicPr>
          <p:cNvPr id="4" name="Content Placeholder 3"/>
          <p:cNvPicPr>
            <a:picLocks noGrp="1" noChangeAspect="1"/>
          </p:cNvPicPr>
          <p:nvPr>
            <p:ph idx="1"/>
          </p:nvPr>
        </p:nvPicPr>
        <p:blipFill>
          <a:blip r:embed="rId2"/>
          <a:stretch>
            <a:fillRect/>
          </a:stretch>
        </p:blipFill>
        <p:spPr>
          <a:xfrm>
            <a:off x="3269964" y="1825625"/>
            <a:ext cx="5652072" cy="4351338"/>
          </a:xfrm>
          <a:prstGeom prst="rect">
            <a:avLst/>
          </a:prstGeom>
        </p:spPr>
      </p:pic>
      <p:pic>
        <p:nvPicPr>
          <p:cNvPr id="5122" name="Picture 2" descr="D:\CDL\Desktop\PIC\new\1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60735" y="1741118"/>
            <a:ext cx="6912126" cy="45845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57358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t>Select photo or take picture</a:t>
            </a:r>
            <a:endParaRPr lang="en-US" sz="4000" dirty="0"/>
          </a:p>
        </p:txBody>
      </p:sp>
      <p:pic>
        <p:nvPicPr>
          <p:cNvPr id="6146" name="Picture 2" descr="D:\CDL\Desktop\PIC\new\12.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648698" y="1690688"/>
            <a:ext cx="5947793" cy="458863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551329" y="2339788"/>
            <a:ext cx="4807252" cy="2862322"/>
          </a:xfrm>
          <a:prstGeom prst="rect">
            <a:avLst/>
          </a:prstGeom>
          <a:noFill/>
        </p:spPr>
        <p:txBody>
          <a:bodyPr wrap="square" rtlCol="0">
            <a:spAutoFit/>
          </a:bodyPr>
          <a:lstStyle/>
          <a:p>
            <a:r>
              <a:rPr lang="en-US" dirty="0" smtClean="0"/>
              <a:t>If you are running on a physical device you will be able to use the device’s camera to take a photo.  </a:t>
            </a:r>
          </a:p>
          <a:p>
            <a:endParaRPr lang="en-US" dirty="0"/>
          </a:p>
          <a:p>
            <a:r>
              <a:rPr lang="en-US" dirty="0" smtClean="0"/>
              <a:t>If you are running in the simulator you will be able to take a photo with your computer’s web cam if you have your simulator configured to use the web cam.</a:t>
            </a:r>
          </a:p>
          <a:p>
            <a:endParaRPr lang="en-US" dirty="0"/>
          </a:p>
          <a:p>
            <a:r>
              <a:rPr lang="en-US" dirty="0" smtClean="0"/>
              <a:t>If you do not have a camera configured you will be able to select a photo.</a:t>
            </a:r>
            <a:endParaRPr lang="en-US" dirty="0"/>
          </a:p>
        </p:txBody>
      </p:sp>
    </p:spTree>
    <p:extLst>
      <p:ext uri="{BB962C8B-B14F-4D97-AF65-F5344CB8AC3E}">
        <p14:creationId xmlns:p14="http://schemas.microsoft.com/office/powerpoint/2010/main" val="32010239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Enter Comments</a:t>
            </a:r>
            <a:endParaRPr lang="en-US" dirty="0"/>
          </a:p>
        </p:txBody>
      </p:sp>
      <p:pic>
        <p:nvPicPr>
          <p:cNvPr id="6" name="Content Placeholder 5"/>
          <p:cNvPicPr>
            <a:picLocks noGrp="1" noChangeAspect="1"/>
          </p:cNvPicPr>
          <p:nvPr>
            <p:ph idx="1"/>
          </p:nvPr>
        </p:nvPicPr>
        <p:blipFill>
          <a:blip r:embed="rId2"/>
          <a:stretch>
            <a:fillRect/>
          </a:stretch>
        </p:blipFill>
        <p:spPr>
          <a:xfrm>
            <a:off x="3242850" y="1775521"/>
            <a:ext cx="5631143" cy="4351338"/>
          </a:xfrm>
          <a:prstGeom prst="rect">
            <a:avLst/>
          </a:prstGeom>
        </p:spPr>
      </p:pic>
      <p:pic>
        <p:nvPicPr>
          <p:cNvPr id="7170" name="Picture 2" descr="D:\CDL\Desktop\PIC\new\1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15298" y="1628384"/>
            <a:ext cx="5991183" cy="46221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03542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Done</a:t>
            </a:r>
            <a:endParaRPr lang="en-US" dirty="0"/>
          </a:p>
        </p:txBody>
      </p:sp>
      <p:pic>
        <p:nvPicPr>
          <p:cNvPr id="8194" name="Picture 2" descr="D:\CDL\Desktop\PIC\new\13.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622389" y="1690688"/>
            <a:ext cx="5895091" cy="454797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551329" y="2339788"/>
            <a:ext cx="5002306" cy="1477328"/>
          </a:xfrm>
          <a:prstGeom prst="rect">
            <a:avLst/>
          </a:prstGeom>
          <a:noFill/>
        </p:spPr>
        <p:txBody>
          <a:bodyPr wrap="square" rtlCol="0">
            <a:spAutoFit/>
          </a:bodyPr>
          <a:lstStyle/>
          <a:p>
            <a:r>
              <a:rPr lang="en-US" dirty="0"/>
              <a:t>Picture is </a:t>
            </a:r>
            <a:r>
              <a:rPr lang="en-US" dirty="0" smtClean="0"/>
              <a:t>uploaded </a:t>
            </a:r>
            <a:r>
              <a:rPr lang="en-US" dirty="0"/>
              <a:t>to Room Inspection Photos Document Library </a:t>
            </a:r>
            <a:endParaRPr lang="en-US" dirty="0" smtClean="0"/>
          </a:p>
          <a:p>
            <a:endParaRPr lang="en-US" dirty="0" smtClean="0"/>
          </a:p>
          <a:p>
            <a:r>
              <a:rPr lang="en-US" dirty="0" smtClean="0"/>
              <a:t>Inspection comment </a:t>
            </a:r>
            <a:r>
              <a:rPr lang="en-US" dirty="0"/>
              <a:t>is created in Inspection Comments List</a:t>
            </a:r>
          </a:p>
        </p:txBody>
      </p:sp>
    </p:spTree>
    <p:extLst>
      <p:ext uri="{BB962C8B-B14F-4D97-AF65-F5344CB8AC3E}">
        <p14:creationId xmlns:p14="http://schemas.microsoft.com/office/powerpoint/2010/main" val="37869364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Submitting an incident</a:t>
            </a:r>
            <a:endParaRPr lang="en-US" dirty="0"/>
          </a:p>
        </p:txBody>
      </p:sp>
      <p:sp>
        <p:nvSpPr>
          <p:cNvPr id="5" name="Text Placeholder 4"/>
          <p:cNvSpPr>
            <a:spLocks noGrp="1"/>
          </p:cNvSpPr>
          <p:nvPr>
            <p:ph type="body" idx="1"/>
          </p:nvPr>
        </p:nvSpPr>
        <p:spPr/>
        <p:txBody>
          <a:bodyPr/>
          <a:lstStyle/>
          <a:p>
            <a:r>
              <a:rPr lang="en-US" dirty="0" smtClean="0"/>
              <a:t>Incidents indicate there is a problem that needs to be repaired.</a:t>
            </a:r>
            <a:endParaRPr lang="en-US" dirty="0"/>
          </a:p>
          <a:p>
            <a:endParaRPr lang="en-US" dirty="0"/>
          </a:p>
        </p:txBody>
      </p:sp>
    </p:spTree>
    <p:extLst>
      <p:ext uri="{BB962C8B-B14F-4D97-AF65-F5344CB8AC3E}">
        <p14:creationId xmlns:p14="http://schemas.microsoft.com/office/powerpoint/2010/main" val="41539257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Select Bathroom 2</a:t>
            </a:r>
            <a:endParaRPr lang="en-US" dirty="0"/>
          </a:p>
        </p:txBody>
      </p:sp>
      <p:pic>
        <p:nvPicPr>
          <p:cNvPr id="10242" name="Picture 2" descr="D:\CDL\Desktop\PIC\new\16.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244241" y="2066795"/>
            <a:ext cx="4934345" cy="38971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82089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Incidents</a:t>
            </a:r>
            <a:endParaRPr lang="en-US" dirty="0"/>
          </a:p>
        </p:txBody>
      </p:sp>
      <p:pic>
        <p:nvPicPr>
          <p:cNvPr id="11266" name="Picture 2" descr="D:\CDL\Desktop\PIC\new\17.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275892" y="1825625"/>
            <a:ext cx="5640215"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2019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Just like you did in the Inspection Comments popup, take a picture and enter comments.  Then, select an Incident Type and click Done.</a:t>
            </a:r>
            <a:endParaRPr lang="en-US" dirty="0"/>
          </a:p>
        </p:txBody>
      </p:sp>
      <p:sp>
        <p:nvSpPr>
          <p:cNvPr id="3" name="TextBox 2"/>
          <p:cNvSpPr txBox="1"/>
          <p:nvPr/>
        </p:nvSpPr>
        <p:spPr>
          <a:xfrm>
            <a:off x="551329" y="2339788"/>
            <a:ext cx="5002306" cy="1754326"/>
          </a:xfrm>
          <a:prstGeom prst="rect">
            <a:avLst/>
          </a:prstGeom>
          <a:noFill/>
        </p:spPr>
        <p:txBody>
          <a:bodyPr wrap="square" rtlCol="0">
            <a:spAutoFit/>
          </a:bodyPr>
          <a:lstStyle/>
          <a:p>
            <a:r>
              <a:rPr lang="en-US" dirty="0"/>
              <a:t>Incident is created in Incidents </a:t>
            </a:r>
            <a:r>
              <a:rPr lang="en-US" dirty="0" smtClean="0"/>
              <a:t>List</a:t>
            </a:r>
          </a:p>
          <a:p>
            <a:endParaRPr lang="en-US" dirty="0" smtClean="0"/>
          </a:p>
          <a:p>
            <a:r>
              <a:rPr lang="en-US" dirty="0"/>
              <a:t>Photo is added to Room Inspection </a:t>
            </a:r>
            <a:r>
              <a:rPr lang="en-US" dirty="0" smtClean="0"/>
              <a:t>Photos Document Library</a:t>
            </a:r>
          </a:p>
          <a:p>
            <a:endParaRPr lang="en-US" dirty="0" smtClean="0"/>
          </a:p>
          <a:p>
            <a:r>
              <a:rPr lang="en-US" dirty="0"/>
              <a:t>Workflow Task is created for Dispatcher</a:t>
            </a:r>
          </a:p>
        </p:txBody>
      </p:sp>
      <p:pic>
        <p:nvPicPr>
          <p:cNvPr id="12290" name="Picture 2" descr="D:\CDL\Desktop\PIC\new\18.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553635" y="2162615"/>
            <a:ext cx="5640215"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19533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Preparing Calendars</a:t>
            </a:r>
            <a:endParaRPr lang="en-US" dirty="0"/>
          </a:p>
        </p:txBody>
      </p:sp>
      <p:sp>
        <p:nvSpPr>
          <p:cNvPr id="3" name="Content Placeholder 2"/>
          <p:cNvSpPr>
            <a:spLocks noGrp="1"/>
          </p:cNvSpPr>
          <p:nvPr>
            <p:ph idx="1"/>
          </p:nvPr>
        </p:nvSpPr>
        <p:spPr/>
        <p:txBody>
          <a:bodyPr/>
          <a:lstStyle/>
          <a:p>
            <a:r>
              <a:rPr lang="en-US" dirty="0" smtClean="0"/>
              <a:t>Log into OWA with Ron Gabel and delete all calendar events for the day after the demo.  For example, if you are doing the demo on the October 28 then delete all entries on the October 29.</a:t>
            </a:r>
          </a:p>
          <a:p>
            <a:r>
              <a:rPr lang="en-US" dirty="0" smtClean="0"/>
              <a:t>This step is done to make the calendar clean so it is easy to see the new calendar invites that are added with the Microsoft Graph API.</a:t>
            </a:r>
            <a:endParaRPr lang="en-US" dirty="0"/>
          </a:p>
        </p:txBody>
      </p:sp>
    </p:spTree>
    <p:extLst>
      <p:ext uri="{BB962C8B-B14F-4D97-AF65-F5344CB8AC3E}">
        <p14:creationId xmlns:p14="http://schemas.microsoft.com/office/powerpoint/2010/main" val="12442457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Finalize Inspection</a:t>
            </a:r>
            <a:endParaRPr lang="en-US" dirty="0"/>
          </a:p>
        </p:txBody>
      </p:sp>
      <p:pic>
        <p:nvPicPr>
          <p:cNvPr id="13314" name="Picture 2" descr="D:\CDL\Desktop\PIC\new\22.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275892" y="1874786"/>
            <a:ext cx="5640215"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83114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Get Confirmation</a:t>
            </a:r>
            <a:endParaRPr lang="en-US" dirty="0"/>
          </a:p>
        </p:txBody>
      </p:sp>
      <p:sp>
        <p:nvSpPr>
          <p:cNvPr id="3" name="TextBox 2"/>
          <p:cNvSpPr txBox="1"/>
          <p:nvPr/>
        </p:nvSpPr>
        <p:spPr>
          <a:xfrm>
            <a:off x="470647" y="1896035"/>
            <a:ext cx="5002306" cy="646331"/>
          </a:xfrm>
          <a:prstGeom prst="rect">
            <a:avLst/>
          </a:prstGeom>
          <a:noFill/>
        </p:spPr>
        <p:txBody>
          <a:bodyPr wrap="square" rtlCol="0">
            <a:spAutoFit/>
          </a:bodyPr>
          <a:lstStyle/>
          <a:p>
            <a:r>
              <a:rPr lang="en-US" dirty="0"/>
              <a:t>Inspection </a:t>
            </a:r>
            <a:r>
              <a:rPr lang="en-US" dirty="0" smtClean="0"/>
              <a:t>in Inspections List is </a:t>
            </a:r>
            <a:r>
              <a:rPr lang="en-US" dirty="0"/>
              <a:t>updated with Finalized </a:t>
            </a:r>
            <a:r>
              <a:rPr lang="en-US" dirty="0" smtClean="0"/>
              <a:t>Date </a:t>
            </a:r>
            <a:endParaRPr lang="en-US" dirty="0"/>
          </a:p>
        </p:txBody>
      </p:sp>
      <p:pic>
        <p:nvPicPr>
          <p:cNvPr id="14338" name="Picture 2" descr="D:\CDL\Desktop\PIC\new\23.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968988" y="1896035"/>
            <a:ext cx="5640215"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17551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4946463"/>
          </a:xfrm>
        </p:spPr>
        <p:txBody>
          <a:bodyPr>
            <a:normAutofit/>
          </a:bodyPr>
          <a:lstStyle/>
          <a:p>
            <a:r>
              <a:rPr lang="en-US" dirty="0" smtClean="0"/>
              <a:t>Inspection report email is sent to property owner and dispatcher</a:t>
            </a:r>
            <a:br>
              <a:rPr lang="en-US" dirty="0" smtClean="0"/>
            </a:br>
            <a:r>
              <a:rPr lang="en-US" sz="2000" dirty="0" smtClean="0"/>
              <a:t>Log in with Dispatcher account to see the email</a:t>
            </a:r>
            <a:br>
              <a:rPr lang="en-US" sz="2000" dirty="0" smtClean="0"/>
            </a:br>
            <a:r>
              <a:rPr lang="en-US" sz="2000" dirty="0"/>
              <a:t/>
            </a:r>
            <a:br>
              <a:rPr lang="en-US" sz="2000" dirty="0"/>
            </a:br>
            <a:r>
              <a:rPr lang="en-US" sz="2000" dirty="0"/>
              <a:t>Username: </a:t>
            </a:r>
            <a:r>
              <a:rPr lang="en-US" sz="2000" dirty="0" err="1" smtClean="0">
                <a:hlinkClick r:id="rId2"/>
              </a:rPr>
              <a:t>katiej</a:t>
            </a:r>
            <a:r>
              <a:rPr lang="en-US" sz="2000" dirty="0" smtClean="0">
                <a:hlinkClick r:id="rId2"/>
              </a:rPr>
              <a:t>@&lt;</a:t>
            </a:r>
            <a:r>
              <a:rPr lang="en-US" sz="2000" dirty="0" err="1">
                <a:hlinkClick r:id="rId2"/>
              </a:rPr>
              <a:t>tenanacy</a:t>
            </a:r>
            <a:r>
              <a:rPr lang="en-US" sz="2000" dirty="0">
                <a:hlinkClick r:id="rId2"/>
              </a:rPr>
              <a:t>&gt;.onmicrosoft.com</a:t>
            </a:r>
            <a:r>
              <a:rPr lang="en-US" sz="2000" dirty="0"/>
              <a:t/>
            </a:r>
            <a:br>
              <a:rPr lang="en-US" sz="2000" dirty="0"/>
            </a:br>
            <a:r>
              <a:rPr lang="en-US" sz="2000" dirty="0"/>
              <a:t>Password: TempP@ssw0rd!</a:t>
            </a:r>
            <a:br>
              <a:rPr lang="en-US" sz="2000" dirty="0"/>
            </a:br>
            <a:r>
              <a:rPr lang="en-US" sz="2000" dirty="0"/>
              <a:t/>
            </a:r>
            <a:br>
              <a:rPr lang="en-US" sz="2000" dirty="0"/>
            </a:br>
            <a:endParaRPr lang="en-US" sz="2000" dirty="0"/>
          </a:p>
        </p:txBody>
      </p:sp>
      <p:pic>
        <p:nvPicPr>
          <p:cNvPr id="15362" name="Picture 2" descr="D:\CDL\Desktop\PIC\new\24.pn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4600914" y="3120304"/>
            <a:ext cx="6949440" cy="35204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09684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Dispatcher Scheduling Walkthrough</a:t>
            </a:r>
            <a:endParaRPr lang="en-US" dirty="0"/>
          </a:p>
        </p:txBody>
      </p:sp>
      <p:sp>
        <p:nvSpPr>
          <p:cNvPr id="3" name="Text Placeholder 2"/>
          <p:cNvSpPr>
            <a:spLocks noGrp="1"/>
          </p:cNvSpPr>
          <p:nvPr>
            <p:ph type="body" idx="1"/>
          </p:nvPr>
        </p:nvSpPr>
        <p:spPr/>
        <p:txBody>
          <a:bodyPr/>
          <a:lstStyle/>
          <a:p>
            <a:r>
              <a:rPr lang="en-US" dirty="0" smtClean="0"/>
              <a:t>The dispatcher reviews the incident found at the property and schedules a repair.</a:t>
            </a:r>
            <a:endParaRPr lang="en-US" dirty="0"/>
          </a:p>
        </p:txBody>
      </p:sp>
    </p:spTree>
    <p:extLst>
      <p:ext uri="{BB962C8B-B14F-4D97-AF65-F5344CB8AC3E}">
        <p14:creationId xmlns:p14="http://schemas.microsoft.com/office/powerpoint/2010/main" val="23151150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4946463"/>
          </a:xfrm>
        </p:spPr>
        <p:txBody>
          <a:bodyPr>
            <a:normAutofit/>
          </a:bodyPr>
          <a:lstStyle/>
          <a:p>
            <a:r>
              <a:rPr lang="en-US" dirty="0" smtClean="0"/>
              <a:t>In</a:t>
            </a:r>
            <a:r>
              <a:rPr lang="en-US" altLang="zh-CN" dirty="0" smtClean="0"/>
              <a:t>cident</a:t>
            </a:r>
            <a:r>
              <a:rPr lang="en-US" dirty="0" smtClean="0"/>
              <a:t> </a:t>
            </a:r>
            <a:r>
              <a:rPr lang="en-US" dirty="0"/>
              <a:t>R</a:t>
            </a:r>
            <a:r>
              <a:rPr lang="en-US" dirty="0" smtClean="0"/>
              <a:t>eport email is sent to dispatcher</a:t>
            </a:r>
            <a:br>
              <a:rPr lang="en-US" dirty="0" smtClean="0"/>
            </a:br>
            <a:r>
              <a:rPr lang="en-US" sz="2000" dirty="0" smtClean="0"/>
              <a:t>Log in with Dispatcher account to see the email</a:t>
            </a:r>
            <a:br>
              <a:rPr lang="en-US" sz="2000" dirty="0" smtClean="0"/>
            </a:br>
            <a:r>
              <a:rPr lang="en-US" sz="2000" dirty="0"/>
              <a:t/>
            </a:r>
            <a:br>
              <a:rPr lang="en-US" sz="2000" dirty="0"/>
            </a:br>
            <a:r>
              <a:rPr lang="en-US" sz="2000" dirty="0"/>
              <a:t>Username: </a:t>
            </a:r>
            <a:r>
              <a:rPr lang="en-US" sz="2000" dirty="0" err="1" smtClean="0">
                <a:hlinkClick r:id="rId2"/>
              </a:rPr>
              <a:t>katiej</a:t>
            </a:r>
            <a:r>
              <a:rPr lang="en-US" sz="2000" dirty="0" smtClean="0">
                <a:hlinkClick r:id="rId2"/>
              </a:rPr>
              <a:t>@&lt;</a:t>
            </a:r>
            <a:r>
              <a:rPr lang="en-US" sz="2000" dirty="0" err="1">
                <a:hlinkClick r:id="rId2"/>
              </a:rPr>
              <a:t>tenanacy</a:t>
            </a:r>
            <a:r>
              <a:rPr lang="en-US" sz="2000" dirty="0">
                <a:hlinkClick r:id="rId2"/>
              </a:rPr>
              <a:t>&gt;.onmicrosoft.com</a:t>
            </a:r>
            <a:r>
              <a:rPr lang="en-US" sz="2000" dirty="0"/>
              <a:t/>
            </a:r>
            <a:br>
              <a:rPr lang="en-US" sz="2000" dirty="0"/>
            </a:br>
            <a:r>
              <a:rPr lang="en-US" sz="2000" dirty="0"/>
              <a:t>Password: TempP@ssw0rd!</a:t>
            </a:r>
            <a:br>
              <a:rPr lang="en-US" sz="2000" dirty="0"/>
            </a:br>
            <a:r>
              <a:rPr lang="en-US" sz="2000" dirty="0"/>
              <a:t/>
            </a:r>
            <a:br>
              <a:rPr lang="en-US" sz="2000" dirty="0"/>
            </a:br>
            <a:endParaRPr lang="en-US" sz="2000" dirty="0"/>
          </a:p>
        </p:txBody>
      </p:sp>
      <p:pic>
        <p:nvPicPr>
          <p:cNvPr id="16386" name="Picture 2" descr="D:\CDL\Desktop\PIC\new\2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1499" y="3276066"/>
            <a:ext cx="7876032" cy="30636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50274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Open the Property </a:t>
            </a:r>
            <a:r>
              <a:rPr lang="en-US" dirty="0"/>
              <a:t>Management </a:t>
            </a:r>
            <a:r>
              <a:rPr lang="en-US" dirty="0" smtClean="0"/>
              <a:t>Web App Dashboard and click Need Repair</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2156" y="1690688"/>
            <a:ext cx="7439552" cy="4947593"/>
          </a:xfrm>
          <a:prstGeom prst="rect">
            <a:avLst/>
          </a:prstGeom>
        </p:spPr>
      </p:pic>
      <p:sp>
        <p:nvSpPr>
          <p:cNvPr id="5" name="Right Arrow 4"/>
          <p:cNvSpPr/>
          <p:nvPr/>
        </p:nvSpPr>
        <p:spPr>
          <a:xfrm rot="8734134">
            <a:off x="3558746" y="3966777"/>
            <a:ext cx="741406" cy="14828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Arrow 6"/>
          <p:cNvSpPr/>
          <p:nvPr/>
        </p:nvSpPr>
        <p:spPr>
          <a:xfrm rot="2625968">
            <a:off x="7105135" y="5387804"/>
            <a:ext cx="741406" cy="14828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397966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Not Scheduled</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2156" y="1690688"/>
            <a:ext cx="7439552" cy="4947593"/>
          </a:xfrm>
          <a:prstGeom prst="rect">
            <a:avLst/>
          </a:prstGeom>
        </p:spPr>
      </p:pic>
      <p:sp>
        <p:nvSpPr>
          <p:cNvPr id="6" name="Right Arrow 5"/>
          <p:cNvSpPr/>
          <p:nvPr/>
        </p:nvSpPr>
        <p:spPr>
          <a:xfrm rot="8734134">
            <a:off x="3558746" y="3966777"/>
            <a:ext cx="741406" cy="14828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Arrow 6"/>
          <p:cNvSpPr/>
          <p:nvPr/>
        </p:nvSpPr>
        <p:spPr>
          <a:xfrm rot="2625968">
            <a:off x="7105135" y="5387804"/>
            <a:ext cx="741406" cy="14828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129585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6859" y="365124"/>
            <a:ext cx="6246987" cy="4651375"/>
          </a:xfrm>
        </p:spPr>
        <p:txBody>
          <a:bodyPr>
            <a:normAutofit/>
          </a:bodyPr>
          <a:lstStyle/>
          <a:p>
            <a:r>
              <a:rPr lang="en-US" dirty="0" smtClean="0"/>
              <a:t>View the members associated with the Office 365 Group corresponding to this property.</a:t>
            </a:r>
            <a:br>
              <a:rPr lang="en-US" dirty="0" smtClean="0"/>
            </a:br>
            <a:endParaRPr lang="en-US" dirty="0"/>
          </a:p>
        </p:txBody>
      </p:sp>
      <p:sp>
        <p:nvSpPr>
          <p:cNvPr id="7" name="Title 1"/>
          <p:cNvSpPr txBox="1">
            <a:spLocks/>
          </p:cNvSpPr>
          <p:nvPr/>
        </p:nvSpPr>
        <p:spPr>
          <a:xfrm>
            <a:off x="6096000" y="3274346"/>
            <a:ext cx="3314700" cy="2487136"/>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solidFill>
                <a:srgbClr val="FF0000"/>
              </a:solidFill>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37766" y="187284"/>
            <a:ext cx="4912915" cy="6414617"/>
          </a:xfrm>
          <a:prstGeom prst="rect">
            <a:avLst/>
          </a:prstGeom>
        </p:spPr>
      </p:pic>
      <p:sp>
        <p:nvSpPr>
          <p:cNvPr id="3" name="Rounded Rectangular Callout 2"/>
          <p:cNvSpPr/>
          <p:nvPr/>
        </p:nvSpPr>
        <p:spPr>
          <a:xfrm>
            <a:off x="5310097" y="3587384"/>
            <a:ext cx="1215024" cy="683879"/>
          </a:xfrm>
          <a:prstGeom prst="wedgeRoundRectCallout">
            <a:avLst>
              <a:gd name="adj1" fmla="val 115828"/>
              <a:gd name="adj2" fmla="val -15578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1"/>
                </a:solidFill>
              </a:rPr>
              <a:t>Members</a:t>
            </a:r>
            <a:endParaRPr lang="en-US" dirty="0">
              <a:solidFill>
                <a:schemeClr val="bg1"/>
              </a:solidFill>
            </a:endParaRPr>
          </a:p>
        </p:txBody>
      </p:sp>
    </p:spTree>
    <p:extLst>
      <p:ext uri="{BB962C8B-B14F-4D97-AF65-F5344CB8AC3E}">
        <p14:creationId xmlns:p14="http://schemas.microsoft.com/office/powerpoint/2010/main" val="14784327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6859" y="365124"/>
            <a:ext cx="6246987" cy="3045341"/>
          </a:xfrm>
        </p:spPr>
        <p:txBody>
          <a:bodyPr>
            <a:normAutofit/>
          </a:bodyPr>
          <a:lstStyle/>
          <a:p>
            <a:r>
              <a:rPr lang="en-US" sz="3200" dirty="0"/>
              <a:t>Click a member to view user profile at the persona card </a:t>
            </a:r>
            <a:r>
              <a:rPr lang="en-US" sz="3200" dirty="0" err="1"/>
              <a:t>flyout</a:t>
            </a:r>
            <a:r>
              <a:rPr lang="en-US" sz="3200" dirty="0"/>
              <a:t>.</a:t>
            </a:r>
            <a:br>
              <a:rPr lang="en-US" sz="3200" dirty="0"/>
            </a:br>
            <a:r>
              <a:rPr lang="en-US" sz="3200" dirty="0"/>
              <a:t/>
            </a:r>
            <a:br>
              <a:rPr lang="en-US" sz="3200" dirty="0"/>
            </a:br>
            <a:r>
              <a:rPr lang="en-US" sz="3200" dirty="0"/>
              <a:t>Click the member again to close the persona card </a:t>
            </a:r>
            <a:r>
              <a:rPr lang="en-US" sz="3200" dirty="0" err="1"/>
              <a:t>flyout</a:t>
            </a:r>
            <a:r>
              <a:rPr lang="en-US" sz="3200" dirty="0"/>
              <a:t>.</a:t>
            </a:r>
            <a:r>
              <a:rPr lang="en-US" dirty="0" smtClean="0"/>
              <a:t/>
            </a:r>
            <a:br>
              <a:rPr lang="en-US" dirty="0" smtClean="0"/>
            </a:br>
            <a:endParaRPr lang="en-US" dirty="0"/>
          </a:p>
        </p:txBody>
      </p:sp>
      <p:sp>
        <p:nvSpPr>
          <p:cNvPr id="7" name="Title 1"/>
          <p:cNvSpPr txBox="1">
            <a:spLocks/>
          </p:cNvSpPr>
          <p:nvPr/>
        </p:nvSpPr>
        <p:spPr>
          <a:xfrm>
            <a:off x="6096000" y="3274346"/>
            <a:ext cx="3314700" cy="2487136"/>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solidFill>
                <a:srgbClr val="FF0000"/>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37204" y="187284"/>
            <a:ext cx="4921978" cy="6426449"/>
          </a:xfrm>
          <a:prstGeom prst="rect">
            <a:avLst/>
          </a:prstGeom>
        </p:spPr>
      </p:pic>
      <p:sp>
        <p:nvSpPr>
          <p:cNvPr id="8" name="Rounded Rectangular Callout 7"/>
          <p:cNvSpPr/>
          <p:nvPr/>
        </p:nvSpPr>
        <p:spPr>
          <a:xfrm>
            <a:off x="5371615" y="3410465"/>
            <a:ext cx="1215024" cy="683879"/>
          </a:xfrm>
          <a:prstGeom prst="wedgeRoundRectCallout">
            <a:avLst>
              <a:gd name="adj1" fmla="val 111760"/>
              <a:gd name="adj2" fmla="val -10640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1"/>
                </a:solidFill>
              </a:rPr>
              <a:t>Click Ron Gabel</a:t>
            </a:r>
            <a:endParaRPr lang="en-US" dirty="0">
              <a:solidFill>
                <a:schemeClr val="bg1"/>
              </a:solidFill>
            </a:endParaRPr>
          </a:p>
        </p:txBody>
      </p:sp>
    </p:spTree>
    <p:extLst>
      <p:ext uri="{BB962C8B-B14F-4D97-AF65-F5344CB8AC3E}">
        <p14:creationId xmlns:p14="http://schemas.microsoft.com/office/powerpoint/2010/main" val="34587977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6096000" y="3274346"/>
            <a:ext cx="3314700" cy="2487136"/>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solidFill>
                <a:srgbClr val="FF0000"/>
              </a:solidFill>
            </a:endParaRPr>
          </a:p>
        </p:txBody>
      </p:sp>
      <p:sp>
        <p:nvSpPr>
          <p:cNvPr id="8" name="Title 1"/>
          <p:cNvSpPr txBox="1">
            <a:spLocks/>
          </p:cNvSpPr>
          <p:nvPr/>
        </p:nvSpPr>
        <p:spPr>
          <a:xfrm>
            <a:off x="416859" y="365124"/>
            <a:ext cx="6784041" cy="4651375"/>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100" dirty="0" smtClean="0"/>
              <a:t>View the videos associated with the incident.</a:t>
            </a:r>
            <a:br>
              <a:rPr lang="en-US" sz="4100" dirty="0" smtClean="0"/>
            </a:br>
            <a:r>
              <a:rPr lang="en-US" sz="4100" dirty="0" smtClean="0"/>
              <a:t/>
            </a:r>
            <a:br>
              <a:rPr lang="en-US" sz="4100" dirty="0" smtClean="0"/>
            </a:br>
            <a:r>
              <a:rPr lang="en-US" sz="4100" dirty="0" smtClean="0"/>
              <a:t>Click one of the videos in the page and a new browser window opens to view the video.</a:t>
            </a:r>
            <a:r>
              <a:rPr lang="en-US" dirty="0" smtClean="0"/>
              <a:t/>
            </a:r>
            <a:br>
              <a:rPr lang="en-US" dirty="0" smtClean="0"/>
            </a:br>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74215" y="208618"/>
            <a:ext cx="4924566" cy="6429828"/>
          </a:xfrm>
          <a:prstGeom prst="rect">
            <a:avLst/>
          </a:prstGeom>
        </p:spPr>
      </p:pic>
      <p:sp>
        <p:nvSpPr>
          <p:cNvPr id="9" name="Rounded Rectangular Callout 8"/>
          <p:cNvSpPr/>
          <p:nvPr/>
        </p:nvSpPr>
        <p:spPr>
          <a:xfrm>
            <a:off x="5780732" y="3915678"/>
            <a:ext cx="864296" cy="438411"/>
          </a:xfrm>
          <a:prstGeom prst="wedgeRoundRectCallout">
            <a:avLst>
              <a:gd name="adj1" fmla="val 295109"/>
              <a:gd name="adj2" fmla="val -27750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Videos</a:t>
            </a:r>
          </a:p>
        </p:txBody>
      </p:sp>
    </p:spTree>
    <p:extLst>
      <p:ext uri="{BB962C8B-B14F-4D97-AF65-F5344CB8AC3E}">
        <p14:creationId xmlns:p14="http://schemas.microsoft.com/office/powerpoint/2010/main" val="4920084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Walkthrough</a:t>
            </a:r>
            <a:endParaRPr lang="en-US" dirty="0"/>
          </a:p>
        </p:txBody>
      </p:sp>
      <p:sp>
        <p:nvSpPr>
          <p:cNvPr id="3" name="Text Placeholder 2"/>
          <p:cNvSpPr>
            <a:spLocks noGrp="1"/>
          </p:cNvSpPr>
          <p:nvPr>
            <p:ph type="body" idx="1"/>
          </p:nvPr>
        </p:nvSpPr>
        <p:spPr/>
        <p:txBody>
          <a:bodyPr/>
          <a:lstStyle/>
          <a:p>
            <a:r>
              <a:rPr lang="en-US" dirty="0" smtClean="0"/>
              <a:t>These following slides describe how to execute the demo, the lists items that are modified during each step, and the emails which are sent.</a:t>
            </a:r>
            <a:endParaRPr lang="en-US" dirty="0"/>
          </a:p>
        </p:txBody>
      </p:sp>
    </p:spTree>
    <p:extLst>
      <p:ext uri="{BB962C8B-B14F-4D97-AF65-F5344CB8AC3E}">
        <p14:creationId xmlns:p14="http://schemas.microsoft.com/office/powerpoint/2010/main" val="271572954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6096000" y="3274346"/>
            <a:ext cx="3314700" cy="2487136"/>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solidFill>
                <a:srgbClr val="FF0000"/>
              </a:solidFill>
            </a:endParaRPr>
          </a:p>
        </p:txBody>
      </p:sp>
      <p:sp>
        <p:nvSpPr>
          <p:cNvPr id="8" name="Title 1"/>
          <p:cNvSpPr>
            <a:spLocks noGrp="1"/>
          </p:cNvSpPr>
          <p:nvPr>
            <p:ph type="title"/>
          </p:nvPr>
        </p:nvSpPr>
        <p:spPr>
          <a:xfrm>
            <a:off x="416860" y="365124"/>
            <a:ext cx="6322144" cy="4651375"/>
          </a:xfrm>
        </p:spPr>
        <p:txBody>
          <a:bodyPr>
            <a:normAutofit fontScale="90000"/>
          </a:bodyPr>
          <a:lstStyle/>
          <a:p>
            <a:r>
              <a:rPr lang="en-US" dirty="0" smtClean="0"/>
              <a:t>View the conversations associated with the Office 365 Group corresponding to this property.</a:t>
            </a:r>
            <a:br>
              <a:rPr lang="en-US" dirty="0" smtClean="0"/>
            </a:br>
            <a:r>
              <a:rPr lang="en-US" dirty="0" smtClean="0"/>
              <a:t/>
            </a:r>
            <a:br>
              <a:rPr lang="en-US" dirty="0" smtClean="0"/>
            </a:br>
            <a:r>
              <a:rPr lang="en-US" dirty="0" smtClean="0"/>
              <a:t>Click one of the conversations in the list and a new browser window opens to view the conversation.</a:t>
            </a:r>
            <a:endParaRPr lang="en-US" dirty="0"/>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74215" y="208618"/>
            <a:ext cx="4924566" cy="6429828"/>
          </a:xfrm>
          <a:prstGeom prst="rect">
            <a:avLst/>
          </a:prstGeom>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74215" y="208618"/>
            <a:ext cx="4924416" cy="6429633"/>
          </a:xfrm>
          <a:prstGeom prst="rect">
            <a:avLst/>
          </a:prstGeom>
        </p:spPr>
      </p:pic>
      <p:sp>
        <p:nvSpPr>
          <p:cNvPr id="9" name="Rounded Rectangular Callout 8"/>
          <p:cNvSpPr/>
          <p:nvPr/>
        </p:nvSpPr>
        <p:spPr>
          <a:xfrm>
            <a:off x="5085568" y="4846389"/>
            <a:ext cx="1653436" cy="542601"/>
          </a:xfrm>
          <a:prstGeom prst="wedgeRoundRectCallout">
            <a:avLst>
              <a:gd name="adj1" fmla="val 95164"/>
              <a:gd name="adj2" fmla="val -33035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Conversations</a:t>
            </a:r>
          </a:p>
        </p:txBody>
      </p:sp>
    </p:spTree>
    <p:extLst>
      <p:ext uri="{BB962C8B-B14F-4D97-AF65-F5344CB8AC3E}">
        <p14:creationId xmlns:p14="http://schemas.microsoft.com/office/powerpoint/2010/main" val="229499838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6859" y="365124"/>
            <a:ext cx="4919229" cy="4651375"/>
          </a:xfrm>
        </p:spPr>
        <p:txBody>
          <a:bodyPr>
            <a:normAutofit/>
          </a:bodyPr>
          <a:lstStyle/>
          <a:p>
            <a:r>
              <a:rPr lang="en-US" dirty="0" smtClean="0"/>
              <a:t>View the conversation in a new web browser.</a:t>
            </a:r>
            <a:endParaRPr lang="en-US" dirty="0"/>
          </a:p>
        </p:txBody>
      </p:sp>
      <p:pic>
        <p:nvPicPr>
          <p:cNvPr id="20482" name="Picture 2" descr="D:\CDL\Desktop\PIC\new\3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61554" y="526094"/>
            <a:ext cx="6339840" cy="61355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048463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6096000" y="3274346"/>
            <a:ext cx="3314700" cy="2487136"/>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solidFill>
                <a:srgbClr val="FF0000"/>
              </a:solidFill>
            </a:endParaRPr>
          </a:p>
        </p:txBody>
      </p:sp>
      <p:sp>
        <p:nvSpPr>
          <p:cNvPr id="10" name="Title 1"/>
          <p:cNvSpPr>
            <a:spLocks noGrp="1"/>
          </p:cNvSpPr>
          <p:nvPr>
            <p:ph type="title"/>
          </p:nvPr>
        </p:nvSpPr>
        <p:spPr>
          <a:xfrm>
            <a:off x="416859" y="365124"/>
            <a:ext cx="6563383" cy="6192694"/>
          </a:xfrm>
        </p:spPr>
        <p:txBody>
          <a:bodyPr>
            <a:noAutofit/>
          </a:bodyPr>
          <a:lstStyle/>
          <a:p>
            <a:r>
              <a:rPr lang="en-US" sz="3600" dirty="0" smtClean="0"/>
              <a:t>Click the </a:t>
            </a:r>
            <a:r>
              <a:rPr lang="en-US" sz="3600" dirty="0" smtClean="0"/>
              <a:t>Choose File butto</a:t>
            </a:r>
            <a:r>
              <a:rPr lang="en-US" sz="3600" dirty="0" smtClean="0"/>
              <a:t>n and select a file on your computer.</a:t>
            </a:r>
            <a:br>
              <a:rPr lang="en-US" sz="3600" dirty="0" smtClean="0"/>
            </a:br>
            <a:r>
              <a:rPr lang="en-US" sz="3600" dirty="0"/>
              <a:t/>
            </a:r>
            <a:br>
              <a:rPr lang="en-US" sz="3600" dirty="0"/>
            </a:br>
            <a:r>
              <a:rPr lang="en-US" sz="3600" dirty="0" smtClean="0"/>
              <a:t>Click the </a:t>
            </a:r>
            <a:r>
              <a:rPr lang="en-US" sz="3600" dirty="0" smtClean="0"/>
              <a:t>Upload </a:t>
            </a:r>
            <a:r>
              <a:rPr lang="en-US" sz="3600" dirty="0" smtClean="0"/>
              <a:t>button to upload a document to the Files library in the Office 365 Group corresponding to this property.</a:t>
            </a:r>
            <a:br>
              <a:rPr lang="en-US" sz="3600" dirty="0" smtClean="0"/>
            </a:br>
            <a:r>
              <a:rPr lang="en-US" sz="3600" dirty="0" smtClean="0"/>
              <a:t/>
            </a:r>
            <a:br>
              <a:rPr lang="en-US" sz="3600" dirty="0" smtClean="0"/>
            </a:br>
            <a:r>
              <a:rPr lang="en-US" sz="3600" dirty="0" smtClean="0"/>
              <a:t>The page and list refresh after the file is uploaded</a:t>
            </a:r>
            <a:r>
              <a:rPr lang="en-US" sz="3600" dirty="0"/>
              <a:t>. </a:t>
            </a:r>
            <a:endParaRPr lang="en-US" sz="3600"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74215" y="208618"/>
            <a:ext cx="4924566" cy="6429828"/>
          </a:xfrm>
          <a:prstGeom prst="rect">
            <a:avLst/>
          </a:prstGeom>
        </p:spPr>
      </p:pic>
      <p:sp>
        <p:nvSpPr>
          <p:cNvPr id="11" name="Rounded Rectangular Callout 10"/>
          <p:cNvSpPr/>
          <p:nvPr/>
        </p:nvSpPr>
        <p:spPr>
          <a:xfrm>
            <a:off x="6790708" y="5841364"/>
            <a:ext cx="1565752" cy="865115"/>
          </a:xfrm>
          <a:prstGeom prst="wedgeRoundRectCallout">
            <a:avLst>
              <a:gd name="adj1" fmla="val 55538"/>
              <a:gd name="adj2" fmla="val -17752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Click </a:t>
            </a:r>
            <a:r>
              <a:rPr lang="en-US" dirty="0" smtClean="0">
                <a:solidFill>
                  <a:schemeClr val="bg1"/>
                </a:solidFill>
              </a:rPr>
              <a:t>Upload</a:t>
            </a:r>
            <a:endParaRPr lang="en-US" dirty="0">
              <a:solidFill>
                <a:schemeClr val="bg1"/>
              </a:solidFill>
            </a:endParaRPr>
          </a:p>
        </p:txBody>
      </p:sp>
      <p:sp>
        <p:nvSpPr>
          <p:cNvPr id="8" name="Rounded Rectangular Callout 7"/>
          <p:cNvSpPr/>
          <p:nvPr/>
        </p:nvSpPr>
        <p:spPr>
          <a:xfrm>
            <a:off x="6555181" y="954620"/>
            <a:ext cx="1565752" cy="865115"/>
          </a:xfrm>
          <a:prstGeom prst="wedgeRoundRectCallout">
            <a:avLst>
              <a:gd name="adj1" fmla="val 27813"/>
              <a:gd name="adj2" fmla="val 34028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Click </a:t>
            </a:r>
            <a:r>
              <a:rPr lang="en-US" dirty="0" smtClean="0">
                <a:solidFill>
                  <a:schemeClr val="bg1"/>
                </a:solidFill>
              </a:rPr>
              <a:t>Choose File</a:t>
            </a:r>
            <a:endParaRPr lang="en-US" dirty="0">
              <a:solidFill>
                <a:schemeClr val="bg1"/>
              </a:solidFill>
            </a:endParaRPr>
          </a:p>
        </p:txBody>
      </p:sp>
    </p:spTree>
    <p:extLst>
      <p:ext uri="{BB962C8B-B14F-4D97-AF65-F5344CB8AC3E}">
        <p14:creationId xmlns:p14="http://schemas.microsoft.com/office/powerpoint/2010/main" val="142416978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6859" y="365124"/>
            <a:ext cx="6784041" cy="6133647"/>
          </a:xfrm>
        </p:spPr>
        <p:txBody>
          <a:bodyPr>
            <a:normAutofit/>
          </a:bodyPr>
          <a:lstStyle/>
          <a:p>
            <a:r>
              <a:rPr lang="en-US" sz="3600" dirty="0" smtClean="0"/>
              <a:t>View the recent document associated with the Office 365 Group corresponding to this property.</a:t>
            </a:r>
            <a:br>
              <a:rPr lang="en-US" sz="3600" dirty="0" smtClean="0"/>
            </a:br>
            <a:r>
              <a:rPr lang="en-US" sz="3600" dirty="0" smtClean="0"/>
              <a:t/>
            </a:r>
            <a:br>
              <a:rPr lang="en-US" sz="3600" dirty="0" smtClean="0"/>
            </a:br>
            <a:r>
              <a:rPr lang="en-US" sz="3600" dirty="0" smtClean="0"/>
              <a:t>Recent documents are documents that have been modified in the last 7 days.</a:t>
            </a:r>
            <a:br>
              <a:rPr lang="en-US" sz="3600" dirty="0" smtClean="0"/>
            </a:br>
            <a:r>
              <a:rPr lang="en-US" sz="3600" dirty="0" smtClean="0"/>
              <a:t/>
            </a:r>
            <a:br>
              <a:rPr lang="en-US" sz="3600" dirty="0" smtClean="0"/>
            </a:br>
            <a:r>
              <a:rPr lang="en-US" sz="3600" dirty="0" smtClean="0"/>
              <a:t>Click one of the documents in the list and a new browser window opens to view the document.</a:t>
            </a:r>
            <a:endParaRPr lang="en-US" sz="3600" dirty="0"/>
          </a:p>
        </p:txBody>
      </p:sp>
      <p:sp>
        <p:nvSpPr>
          <p:cNvPr id="7" name="Title 1"/>
          <p:cNvSpPr txBox="1">
            <a:spLocks/>
          </p:cNvSpPr>
          <p:nvPr/>
        </p:nvSpPr>
        <p:spPr>
          <a:xfrm>
            <a:off x="6683829" y="3317889"/>
            <a:ext cx="3314700" cy="2487136"/>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solidFill>
                <a:srgbClr val="FF0000"/>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28054" y="183891"/>
            <a:ext cx="4972854" cy="6492876"/>
          </a:xfrm>
          <a:prstGeom prst="rect">
            <a:avLst/>
          </a:prstGeom>
        </p:spPr>
      </p:pic>
      <p:sp>
        <p:nvSpPr>
          <p:cNvPr id="3" name="Rounded Rectangular Callout 2"/>
          <p:cNvSpPr/>
          <p:nvPr/>
        </p:nvSpPr>
        <p:spPr>
          <a:xfrm>
            <a:off x="4902083" y="3936397"/>
            <a:ext cx="1465545" cy="839244"/>
          </a:xfrm>
          <a:prstGeom prst="wedgeRoundRectCallout">
            <a:avLst>
              <a:gd name="adj1" fmla="val 121702"/>
              <a:gd name="adj2" fmla="val -9787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Recent</a:t>
            </a:r>
            <a:r>
              <a:rPr lang="en-US" dirty="0" smtClean="0">
                <a:solidFill>
                  <a:srgbClr val="FF0000"/>
                </a:solidFill>
              </a:rPr>
              <a:t> </a:t>
            </a:r>
            <a:r>
              <a:rPr lang="en-US" dirty="0">
                <a:solidFill>
                  <a:schemeClr val="bg1"/>
                </a:solidFill>
              </a:rPr>
              <a:t>documents</a:t>
            </a:r>
          </a:p>
        </p:txBody>
      </p:sp>
    </p:spTree>
    <p:extLst>
      <p:ext uri="{BB962C8B-B14F-4D97-AF65-F5344CB8AC3E}">
        <p14:creationId xmlns:p14="http://schemas.microsoft.com/office/powerpoint/2010/main" val="155694092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6859" y="365125"/>
            <a:ext cx="5729941" cy="1616076"/>
          </a:xfrm>
        </p:spPr>
        <p:txBody>
          <a:bodyPr>
            <a:normAutofit/>
          </a:bodyPr>
          <a:lstStyle/>
          <a:p>
            <a:r>
              <a:rPr lang="en-US" dirty="0" smtClean="0"/>
              <a:t>View the document in a new web browser.</a:t>
            </a:r>
            <a:endParaRPr lang="en-US" dirty="0"/>
          </a:p>
        </p:txBody>
      </p:sp>
      <p:pic>
        <p:nvPicPr>
          <p:cNvPr id="3" name="Picture 2"/>
          <p:cNvPicPr>
            <a:picLocks noChangeAspect="1"/>
          </p:cNvPicPr>
          <p:nvPr/>
        </p:nvPicPr>
        <p:blipFill>
          <a:blip r:embed="rId2"/>
          <a:stretch>
            <a:fillRect/>
          </a:stretch>
        </p:blipFill>
        <p:spPr>
          <a:xfrm>
            <a:off x="6779709" y="193026"/>
            <a:ext cx="4818391" cy="6493260"/>
          </a:xfrm>
          <a:prstGeom prst="rect">
            <a:avLst/>
          </a:prstGeom>
        </p:spPr>
      </p:pic>
    </p:spTree>
    <p:extLst>
      <p:ext uri="{BB962C8B-B14F-4D97-AF65-F5344CB8AC3E}">
        <p14:creationId xmlns:p14="http://schemas.microsoft.com/office/powerpoint/2010/main" val="253264700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6860" y="365124"/>
            <a:ext cx="6334670" cy="5396358"/>
          </a:xfrm>
        </p:spPr>
        <p:txBody>
          <a:bodyPr>
            <a:normAutofit fontScale="90000"/>
          </a:bodyPr>
          <a:lstStyle/>
          <a:p>
            <a:r>
              <a:rPr lang="en-US" dirty="0" smtClean="0"/>
              <a:t>View the documents associated with the Files library in the Office 365 Group corresponding to this property.</a:t>
            </a:r>
            <a:br>
              <a:rPr lang="en-US" dirty="0" smtClean="0"/>
            </a:br>
            <a:r>
              <a:rPr lang="en-US" dirty="0" smtClean="0"/>
              <a:t/>
            </a:r>
            <a:br>
              <a:rPr lang="en-US" dirty="0" smtClean="0"/>
            </a:br>
            <a:r>
              <a:rPr lang="en-US" dirty="0" smtClean="0"/>
              <a:t>Click the See more link at the bottom of the list and a new browser window opens to view the documents.</a:t>
            </a:r>
            <a:endParaRPr lang="en-US" dirty="0"/>
          </a:p>
        </p:txBody>
      </p:sp>
      <p:sp>
        <p:nvSpPr>
          <p:cNvPr id="7" name="Title 1"/>
          <p:cNvSpPr txBox="1">
            <a:spLocks/>
          </p:cNvSpPr>
          <p:nvPr/>
        </p:nvSpPr>
        <p:spPr>
          <a:xfrm>
            <a:off x="6096000" y="3274346"/>
            <a:ext cx="3314700" cy="2487136"/>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solidFill>
                <a:srgbClr val="FF0000"/>
              </a:solidFill>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28054" y="183891"/>
            <a:ext cx="4972854" cy="6492876"/>
          </a:xfrm>
          <a:prstGeom prst="rect">
            <a:avLst/>
          </a:prstGeom>
        </p:spPr>
      </p:pic>
      <p:sp>
        <p:nvSpPr>
          <p:cNvPr id="3" name="Rounded Rectangular Callout 2"/>
          <p:cNvSpPr/>
          <p:nvPr/>
        </p:nvSpPr>
        <p:spPr>
          <a:xfrm>
            <a:off x="5021326" y="5560210"/>
            <a:ext cx="1540701" cy="601249"/>
          </a:xfrm>
          <a:prstGeom prst="wedgeRoundRectCallout">
            <a:avLst>
              <a:gd name="adj1" fmla="val 107555"/>
              <a:gd name="adj2" fmla="val -25482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1"/>
                </a:solidFill>
              </a:rPr>
              <a:t>Click the See More link</a:t>
            </a:r>
            <a:endParaRPr lang="en-US" dirty="0">
              <a:solidFill>
                <a:schemeClr val="bg1"/>
              </a:solidFill>
            </a:endParaRPr>
          </a:p>
        </p:txBody>
      </p:sp>
    </p:spTree>
    <p:extLst>
      <p:ext uri="{BB962C8B-B14F-4D97-AF65-F5344CB8AC3E}">
        <p14:creationId xmlns:p14="http://schemas.microsoft.com/office/powerpoint/2010/main" val="341181189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6859" y="365125"/>
            <a:ext cx="11182242" cy="1182298"/>
          </a:xfrm>
        </p:spPr>
        <p:txBody>
          <a:bodyPr>
            <a:normAutofit/>
          </a:bodyPr>
          <a:lstStyle/>
          <a:p>
            <a:r>
              <a:rPr lang="en-US" dirty="0" smtClean="0"/>
              <a:t>View the documents in a new web browser.</a:t>
            </a:r>
            <a:endParaRPr lang="en-US" dirty="0"/>
          </a:p>
        </p:txBody>
      </p:sp>
      <p:pic>
        <p:nvPicPr>
          <p:cNvPr id="5" name="Picture 2" descr="D:\CDL\Desktop\PIC\new\3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5020" y="1547423"/>
            <a:ext cx="9265920" cy="49315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341091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6859" y="365124"/>
            <a:ext cx="6784041" cy="4651375"/>
          </a:xfrm>
        </p:spPr>
        <p:txBody>
          <a:bodyPr>
            <a:normAutofit/>
          </a:bodyPr>
          <a:lstStyle/>
          <a:p>
            <a:r>
              <a:rPr lang="en-US" dirty="0" smtClean="0"/>
              <a:t>Click the ellipse </a:t>
            </a:r>
            <a:r>
              <a:rPr lang="en-US" dirty="0"/>
              <a:t>button and look at the </a:t>
            </a:r>
            <a:r>
              <a:rPr lang="en-US" dirty="0" err="1"/>
              <a:t>flyout</a:t>
            </a:r>
            <a:r>
              <a:rPr lang="en-US" dirty="0"/>
              <a:t> with the thumbnail picture of the file. </a:t>
            </a:r>
            <a:r>
              <a:rPr lang="en-US" dirty="0" smtClean="0"/>
              <a:t/>
            </a:r>
            <a:br>
              <a:rPr lang="en-US" dirty="0" smtClean="0"/>
            </a:br>
            <a:r>
              <a:rPr lang="en-US" dirty="0" smtClean="0"/>
              <a:t/>
            </a:r>
            <a:br>
              <a:rPr lang="en-US" dirty="0" smtClean="0"/>
            </a:br>
            <a:r>
              <a:rPr lang="en-US" dirty="0"/>
              <a:t>Click </a:t>
            </a:r>
            <a:r>
              <a:rPr lang="en-US" dirty="0" smtClean="0"/>
              <a:t>the ellipse </a:t>
            </a:r>
            <a:r>
              <a:rPr lang="en-US" dirty="0"/>
              <a:t>button </a:t>
            </a:r>
            <a:r>
              <a:rPr lang="en-US" dirty="0" smtClean="0"/>
              <a:t>again to close the </a:t>
            </a:r>
            <a:r>
              <a:rPr lang="en-US" dirty="0" err="1" smtClean="0"/>
              <a:t>flyout</a:t>
            </a:r>
            <a:r>
              <a:rPr lang="en-US" dirty="0" smtClean="0"/>
              <a:t> box.</a:t>
            </a:r>
            <a:endParaRPr lang="en-US" dirty="0"/>
          </a:p>
        </p:txBody>
      </p:sp>
      <p:sp>
        <p:nvSpPr>
          <p:cNvPr id="7" name="Title 1"/>
          <p:cNvSpPr txBox="1">
            <a:spLocks/>
          </p:cNvSpPr>
          <p:nvPr/>
        </p:nvSpPr>
        <p:spPr>
          <a:xfrm>
            <a:off x="6248400" y="3851289"/>
            <a:ext cx="3314700" cy="2487136"/>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solidFill>
                <a:srgbClr val="FF0000"/>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73468" y="169831"/>
            <a:ext cx="4589261" cy="6552245"/>
          </a:xfrm>
          <a:prstGeom prst="rect">
            <a:avLst/>
          </a:prstGeom>
        </p:spPr>
      </p:pic>
      <p:sp>
        <p:nvSpPr>
          <p:cNvPr id="3" name="Rounded Rectangular Callout 2"/>
          <p:cNvSpPr/>
          <p:nvPr/>
        </p:nvSpPr>
        <p:spPr>
          <a:xfrm>
            <a:off x="5303353" y="5016499"/>
            <a:ext cx="1565752" cy="865115"/>
          </a:xfrm>
          <a:prstGeom prst="wedgeRoundRectCallout">
            <a:avLst>
              <a:gd name="adj1" fmla="val 147499"/>
              <a:gd name="adj2" fmla="val -6080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Click </a:t>
            </a:r>
            <a:r>
              <a:rPr lang="en-US" dirty="0"/>
              <a:t>eclipse </a:t>
            </a:r>
            <a:r>
              <a:rPr lang="en-US" dirty="0" smtClean="0"/>
              <a:t>button</a:t>
            </a:r>
            <a:endParaRPr lang="en-US" dirty="0">
              <a:solidFill>
                <a:schemeClr val="bg1"/>
              </a:solidFill>
            </a:endParaRPr>
          </a:p>
        </p:txBody>
      </p:sp>
    </p:spTree>
    <p:extLst>
      <p:ext uri="{BB962C8B-B14F-4D97-AF65-F5344CB8AC3E}">
        <p14:creationId xmlns:p14="http://schemas.microsoft.com/office/powerpoint/2010/main" val="426341619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6859" y="365124"/>
            <a:ext cx="6784041" cy="4651375"/>
          </a:xfrm>
        </p:spPr>
        <p:txBody>
          <a:bodyPr>
            <a:normAutofit fontScale="90000"/>
          </a:bodyPr>
          <a:lstStyle/>
          <a:p>
            <a:r>
              <a:rPr lang="en-US" sz="3600" dirty="0" smtClean="0"/>
              <a:t>Click the Annotate Images button to create a new page in the OneNote notebook in the Office 365 Group corresponding to this property.</a:t>
            </a:r>
            <a:br>
              <a:rPr lang="en-US" sz="3600" dirty="0" smtClean="0"/>
            </a:br>
            <a:r>
              <a:rPr lang="en-US" sz="3600" dirty="0" smtClean="0"/>
              <a:t/>
            </a:r>
            <a:br>
              <a:rPr lang="en-US" sz="3600" dirty="0" smtClean="0"/>
            </a:br>
            <a:r>
              <a:rPr lang="en-US" altLang="zh-CN" sz="3600" dirty="0" smtClean="0"/>
              <a:t>Note</a:t>
            </a:r>
            <a:r>
              <a:rPr lang="en-US" altLang="zh-CN" sz="3600" dirty="0" smtClean="0"/>
              <a:t>: </a:t>
            </a:r>
            <a:r>
              <a:rPr lang="en-US" altLang="zh-CN" sz="3600" dirty="0" smtClean="0"/>
              <a:t>If </a:t>
            </a:r>
            <a:r>
              <a:rPr lang="en-US" altLang="zh-CN" sz="3600" dirty="0" smtClean="0"/>
              <a:t>this button is disabled, it means the OneNote </a:t>
            </a:r>
            <a:r>
              <a:rPr lang="en-US" altLang="zh-CN" sz="3600" dirty="0" smtClean="0"/>
              <a:t>service is </a:t>
            </a:r>
            <a:r>
              <a:rPr lang="en-US" altLang="zh-CN" sz="3600" dirty="0" smtClean="0"/>
              <a:t>not completely </a:t>
            </a:r>
            <a:r>
              <a:rPr lang="en-US" altLang="zh-CN" sz="3600" dirty="0" smtClean="0"/>
              <a:t>initialized.  It usually takes about </a:t>
            </a:r>
            <a:r>
              <a:rPr lang="en-US" altLang="zh-CN" sz="3600" dirty="0" smtClean="0"/>
              <a:t>24 - 48 </a:t>
            </a:r>
            <a:r>
              <a:rPr lang="en-US" altLang="zh-CN" sz="3600" dirty="0" smtClean="0"/>
              <a:t>hours for a tenancy.</a:t>
            </a:r>
            <a:r>
              <a:rPr lang="en-US" dirty="0" smtClean="0"/>
              <a:t/>
            </a:r>
            <a:br>
              <a:rPr lang="en-US" dirty="0" smtClean="0"/>
            </a:br>
            <a:endParaRPr lang="en-US" dirty="0"/>
          </a:p>
        </p:txBody>
      </p:sp>
      <p:sp>
        <p:nvSpPr>
          <p:cNvPr id="7" name="Title 1"/>
          <p:cNvSpPr txBox="1">
            <a:spLocks/>
          </p:cNvSpPr>
          <p:nvPr/>
        </p:nvSpPr>
        <p:spPr>
          <a:xfrm>
            <a:off x="6248400" y="3851289"/>
            <a:ext cx="3314700" cy="2487136"/>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solidFill>
                <a:srgbClr val="FF0000"/>
              </a:solidFill>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74215" y="208618"/>
            <a:ext cx="4924566" cy="6429828"/>
          </a:xfrm>
          <a:prstGeom prst="rect">
            <a:avLst/>
          </a:prstGeom>
        </p:spPr>
      </p:pic>
      <p:sp>
        <p:nvSpPr>
          <p:cNvPr id="3" name="Rounded Rectangular Callout 2"/>
          <p:cNvSpPr/>
          <p:nvPr/>
        </p:nvSpPr>
        <p:spPr>
          <a:xfrm>
            <a:off x="5095554" y="4832420"/>
            <a:ext cx="1565754" cy="845042"/>
          </a:xfrm>
          <a:prstGeom prst="wedgeRoundRectCallout">
            <a:avLst>
              <a:gd name="adj1" fmla="val 205405"/>
              <a:gd name="adj2" fmla="val -30258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Click Annotate </a:t>
            </a:r>
            <a:r>
              <a:rPr lang="en-US" dirty="0" smtClean="0">
                <a:solidFill>
                  <a:schemeClr val="bg1"/>
                </a:solidFill>
              </a:rPr>
              <a:t>Images</a:t>
            </a:r>
            <a:endParaRPr lang="en-US" dirty="0">
              <a:solidFill>
                <a:schemeClr val="bg1"/>
              </a:solidFill>
            </a:endParaRPr>
          </a:p>
        </p:txBody>
      </p:sp>
    </p:spTree>
    <p:extLst>
      <p:ext uri="{BB962C8B-B14F-4D97-AF65-F5344CB8AC3E}">
        <p14:creationId xmlns:p14="http://schemas.microsoft.com/office/powerpoint/2010/main" val="139634154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6859" y="365125"/>
            <a:ext cx="11068871" cy="1616076"/>
          </a:xfrm>
        </p:spPr>
        <p:txBody>
          <a:bodyPr>
            <a:normAutofit fontScale="90000"/>
          </a:bodyPr>
          <a:lstStyle/>
          <a:p>
            <a:r>
              <a:rPr lang="en-US" dirty="0" smtClean="0"/>
              <a:t>View the new OneNote page in a new web browser and make annotations to the images in it.</a:t>
            </a:r>
            <a:endParaRPr lang="en-US" dirty="0"/>
          </a:p>
        </p:txBody>
      </p:sp>
      <p:pic>
        <p:nvPicPr>
          <p:cNvPr id="22530" name="Picture 2" descr="D:\CDL\Desktop\PIC\new\39.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6626" y="1981201"/>
            <a:ext cx="6109335" cy="47605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48608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Inspection Walkthrough</a:t>
            </a:r>
            <a:endParaRPr lang="en-US" dirty="0"/>
          </a:p>
        </p:txBody>
      </p:sp>
      <p:sp>
        <p:nvSpPr>
          <p:cNvPr id="3" name="Text Placeholder 2"/>
          <p:cNvSpPr>
            <a:spLocks noGrp="1"/>
          </p:cNvSpPr>
          <p:nvPr>
            <p:ph type="body" idx="1"/>
          </p:nvPr>
        </p:nvSpPr>
        <p:spPr/>
        <p:txBody>
          <a:bodyPr/>
          <a:lstStyle/>
          <a:p>
            <a:r>
              <a:rPr lang="en-US" dirty="0" smtClean="0"/>
              <a:t>The inspector arrives at the property and uses the Inspection mobile app to report inspection findings.</a:t>
            </a:r>
            <a:endParaRPr lang="en-US" dirty="0"/>
          </a:p>
        </p:txBody>
      </p:sp>
    </p:spTree>
    <p:extLst>
      <p:ext uri="{BB962C8B-B14F-4D97-AF65-F5344CB8AC3E}">
        <p14:creationId xmlns:p14="http://schemas.microsoft.com/office/powerpoint/2010/main" val="198540063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6860" y="365125"/>
            <a:ext cx="6622768" cy="1325563"/>
          </a:xfrm>
        </p:spPr>
        <p:txBody>
          <a:bodyPr>
            <a:noAutofit/>
          </a:bodyPr>
          <a:lstStyle/>
          <a:p>
            <a:r>
              <a:rPr lang="en-US" sz="2800" dirty="0" smtClean="0"/>
              <a:t>Enter </a:t>
            </a:r>
            <a:r>
              <a:rPr lang="en-US" sz="2800" dirty="0" smtClean="0"/>
              <a:t>dispatcher comments</a:t>
            </a:r>
            <a:r>
              <a:rPr lang="en-US" sz="2800" dirty="0" smtClean="0"/>
              <a:t>, select Ron</a:t>
            </a:r>
            <a:br>
              <a:rPr lang="en-US" sz="2800" dirty="0" smtClean="0"/>
            </a:br>
            <a:r>
              <a:rPr lang="en-US" sz="2800" dirty="0" smtClean="0"/>
              <a:t>Gabel, select Time, </a:t>
            </a:r>
            <a:br>
              <a:rPr lang="en-US" sz="2800" dirty="0" smtClean="0"/>
            </a:br>
            <a:r>
              <a:rPr lang="en-US" sz="2800" dirty="0" smtClean="0"/>
              <a:t>click Schedule Repair</a:t>
            </a:r>
            <a:endParaRPr lang="en-US" sz="2800" dirty="0"/>
          </a:p>
        </p:txBody>
      </p:sp>
      <p:sp>
        <p:nvSpPr>
          <p:cNvPr id="3" name="TextBox 2"/>
          <p:cNvSpPr txBox="1"/>
          <p:nvPr/>
        </p:nvSpPr>
        <p:spPr>
          <a:xfrm>
            <a:off x="416859" y="2027331"/>
            <a:ext cx="6447404" cy="3416320"/>
          </a:xfrm>
          <a:prstGeom prst="rect">
            <a:avLst/>
          </a:prstGeom>
          <a:noFill/>
        </p:spPr>
        <p:txBody>
          <a:bodyPr wrap="square" rtlCol="0">
            <a:spAutoFit/>
          </a:bodyPr>
          <a:lstStyle/>
          <a:p>
            <a:r>
              <a:rPr lang="en-US" dirty="0" smtClean="0"/>
              <a:t>Incident in Incident List is </a:t>
            </a:r>
            <a:r>
              <a:rPr lang="en-US" dirty="0"/>
              <a:t>updated to reflect Status, Repair Scheduled Date, and Repair Person </a:t>
            </a:r>
            <a:r>
              <a:rPr lang="en-US" dirty="0" smtClean="0"/>
              <a:t>assigned</a:t>
            </a:r>
          </a:p>
          <a:p>
            <a:endParaRPr lang="en-US" dirty="0" smtClean="0"/>
          </a:p>
          <a:p>
            <a:r>
              <a:rPr lang="en-US" dirty="0"/>
              <a:t>Workflow Task for Dispatcher is </a:t>
            </a:r>
            <a:r>
              <a:rPr lang="en-US" dirty="0" smtClean="0"/>
              <a:t>completed</a:t>
            </a:r>
          </a:p>
          <a:p>
            <a:r>
              <a:rPr lang="en-US" dirty="0"/>
              <a:t/>
            </a:r>
            <a:br>
              <a:rPr lang="en-US" dirty="0"/>
            </a:br>
            <a:r>
              <a:rPr lang="en-US" dirty="0"/>
              <a:t>Workflow Task for Repair Person is </a:t>
            </a:r>
            <a:r>
              <a:rPr lang="en-US" dirty="0" smtClean="0"/>
              <a:t>created</a:t>
            </a:r>
          </a:p>
          <a:p>
            <a:endParaRPr lang="en-US" dirty="0"/>
          </a:p>
          <a:p>
            <a:r>
              <a:rPr lang="en-US" dirty="0"/>
              <a:t>A bucket is created in the Plan associated with the Office 365 Group.  The bucket corresponds to the incident.  </a:t>
            </a:r>
            <a:endParaRPr lang="en-US" dirty="0" smtClean="0"/>
          </a:p>
          <a:p>
            <a:endParaRPr lang="en-US" dirty="0"/>
          </a:p>
          <a:p>
            <a:r>
              <a:rPr lang="en-US" dirty="0" smtClean="0"/>
              <a:t>Three </a:t>
            </a:r>
            <a:r>
              <a:rPr lang="en-US" dirty="0"/>
              <a:t>tasks are added to the bucket.</a:t>
            </a:r>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25730" y="174290"/>
            <a:ext cx="4843848" cy="6560955"/>
          </a:xfrm>
          <a:prstGeom prst="rect">
            <a:avLst/>
          </a:prstGeom>
        </p:spPr>
      </p:pic>
    </p:spTree>
    <p:extLst>
      <p:ext uri="{BB962C8B-B14F-4D97-AF65-F5344CB8AC3E}">
        <p14:creationId xmlns:p14="http://schemas.microsoft.com/office/powerpoint/2010/main" val="20064182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5453" y="391004"/>
            <a:ext cx="10515600" cy="1325563"/>
          </a:xfrm>
        </p:spPr>
        <p:txBody>
          <a:bodyPr>
            <a:normAutofit/>
          </a:bodyPr>
          <a:lstStyle/>
          <a:p>
            <a:r>
              <a:rPr lang="en-US" sz="3600" dirty="0"/>
              <a:t>Click Need repair and mention the repair is </a:t>
            </a:r>
            <a:r>
              <a:rPr lang="en-US" sz="3600" dirty="0" smtClean="0"/>
              <a:t>scheduled. </a:t>
            </a:r>
            <a:r>
              <a:rPr lang="en-US" sz="3600" dirty="0"/>
              <a:t>C</a:t>
            </a:r>
            <a:r>
              <a:rPr lang="en-US" sz="3600" dirty="0" smtClean="0"/>
              <a:t>lick </a:t>
            </a:r>
            <a:r>
              <a:rPr lang="en-US" altLang="zh-CN" sz="3600" dirty="0" smtClean="0"/>
              <a:t>this incident.</a:t>
            </a:r>
            <a:endParaRPr lang="en-US" sz="36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60988" y="1716567"/>
            <a:ext cx="7412551" cy="5040535"/>
          </a:xfrm>
          <a:prstGeom prst="rect">
            <a:avLst/>
          </a:prstGeom>
        </p:spPr>
      </p:pic>
      <p:sp>
        <p:nvSpPr>
          <p:cNvPr id="4" name="Right Arrow 3"/>
          <p:cNvSpPr/>
          <p:nvPr/>
        </p:nvSpPr>
        <p:spPr>
          <a:xfrm rot="8557286">
            <a:off x="8405260" y="5361580"/>
            <a:ext cx="1145259" cy="13380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1023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16859" y="2027331"/>
            <a:ext cx="6173411" cy="646331"/>
          </a:xfrm>
          <a:prstGeom prst="rect">
            <a:avLst/>
          </a:prstGeom>
          <a:noFill/>
        </p:spPr>
        <p:txBody>
          <a:bodyPr wrap="square" rtlCol="0">
            <a:spAutoFit/>
          </a:bodyPr>
          <a:lstStyle/>
          <a:p>
            <a:r>
              <a:rPr lang="en-US" dirty="0" smtClean="0"/>
              <a:t>Click </a:t>
            </a:r>
            <a:r>
              <a:rPr lang="en-US" dirty="0"/>
              <a:t>the See more link at the bottom of the list and a new browser window opens to view </a:t>
            </a:r>
            <a:r>
              <a:rPr lang="en-US" dirty="0" smtClean="0"/>
              <a:t>the plan and tasks.</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68433" y="222421"/>
            <a:ext cx="5612685" cy="6341676"/>
          </a:xfrm>
          <a:prstGeom prst="rect">
            <a:avLst/>
          </a:prstGeom>
        </p:spPr>
      </p:pic>
      <p:sp>
        <p:nvSpPr>
          <p:cNvPr id="8" name="Rounded Rectangular Callout 7"/>
          <p:cNvSpPr/>
          <p:nvPr/>
        </p:nvSpPr>
        <p:spPr>
          <a:xfrm>
            <a:off x="4419963" y="4052686"/>
            <a:ext cx="1540701" cy="601249"/>
          </a:xfrm>
          <a:prstGeom prst="wedgeRoundRectCallout">
            <a:avLst>
              <a:gd name="adj1" fmla="val 103359"/>
              <a:gd name="adj2" fmla="val -14268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1"/>
                </a:solidFill>
              </a:rPr>
              <a:t>Tasks</a:t>
            </a:r>
            <a:endParaRPr lang="en-US" dirty="0">
              <a:solidFill>
                <a:schemeClr val="bg1"/>
              </a:solidFill>
            </a:endParaRPr>
          </a:p>
        </p:txBody>
      </p:sp>
    </p:spTree>
    <p:extLst>
      <p:ext uri="{BB962C8B-B14F-4D97-AF65-F5344CB8AC3E}">
        <p14:creationId xmlns:p14="http://schemas.microsoft.com/office/powerpoint/2010/main" val="114384988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746983"/>
          </a:xfrm>
        </p:spPr>
        <p:txBody>
          <a:bodyPr>
            <a:noAutofit/>
          </a:bodyPr>
          <a:lstStyle/>
          <a:p>
            <a:r>
              <a:rPr lang="en-US" sz="3200" dirty="0"/>
              <a:t>View the plan for the Office 365 Group associated with the property in a new web browser.</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12325" y="1244197"/>
            <a:ext cx="8791832" cy="5182003"/>
          </a:xfrm>
          <a:prstGeom prst="rect">
            <a:avLst/>
          </a:prstGeom>
        </p:spPr>
      </p:pic>
    </p:spTree>
    <p:extLst>
      <p:ext uri="{BB962C8B-B14F-4D97-AF65-F5344CB8AC3E}">
        <p14:creationId xmlns:p14="http://schemas.microsoft.com/office/powerpoint/2010/main" val="63406952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6859" y="365124"/>
            <a:ext cx="6660346" cy="3918777"/>
          </a:xfrm>
        </p:spPr>
        <p:txBody>
          <a:bodyPr>
            <a:normAutofit/>
          </a:bodyPr>
          <a:lstStyle/>
          <a:p>
            <a:r>
              <a:rPr lang="en-US" dirty="0" smtClean="0"/>
              <a:t>View the shared calendar for the Office 365 Group associated with the property in a new web browser.</a:t>
            </a:r>
            <a:br>
              <a:rPr lang="en-US" dirty="0" smtClean="0"/>
            </a:br>
            <a:r>
              <a:rPr lang="en-US" dirty="0" smtClean="0"/>
              <a:t/>
            </a:r>
            <a:br>
              <a:rPr lang="en-US" dirty="0" smtClean="0"/>
            </a:br>
            <a:r>
              <a:rPr lang="en-US" dirty="0" smtClean="0"/>
              <a:t>Click the new event.</a:t>
            </a:r>
            <a:endParaRPr lang="en-US" dirty="0"/>
          </a:p>
        </p:txBody>
      </p:sp>
      <p:sp>
        <p:nvSpPr>
          <p:cNvPr id="5" name="Title 1"/>
          <p:cNvSpPr txBox="1">
            <a:spLocks/>
          </p:cNvSpPr>
          <p:nvPr/>
        </p:nvSpPr>
        <p:spPr>
          <a:xfrm>
            <a:off x="416859" y="4421688"/>
            <a:ext cx="6397300" cy="2104628"/>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solidFill>
                <a:srgbClr val="FF0000"/>
              </a:solidFill>
            </a:endParaRPr>
          </a:p>
        </p:txBody>
      </p:sp>
      <p:pic>
        <p:nvPicPr>
          <p:cNvPr id="1026" name="Picture 2" descr="D:\CDL\Desktop\1435656689.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52571" y="87682"/>
            <a:ext cx="4939429" cy="66826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406721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Repair Walkthrough</a:t>
            </a:r>
            <a:endParaRPr lang="en-US" dirty="0"/>
          </a:p>
        </p:txBody>
      </p:sp>
      <p:sp>
        <p:nvSpPr>
          <p:cNvPr id="3" name="Text Placeholder 2"/>
          <p:cNvSpPr>
            <a:spLocks noGrp="1"/>
          </p:cNvSpPr>
          <p:nvPr>
            <p:ph type="body" idx="1"/>
          </p:nvPr>
        </p:nvSpPr>
        <p:spPr/>
        <p:txBody>
          <a:bodyPr/>
          <a:lstStyle/>
          <a:p>
            <a:r>
              <a:rPr lang="en-US" dirty="0"/>
              <a:t>The </a:t>
            </a:r>
            <a:r>
              <a:rPr lang="en-US" dirty="0" smtClean="0"/>
              <a:t>repair person reviews </a:t>
            </a:r>
            <a:r>
              <a:rPr lang="en-US" dirty="0"/>
              <a:t>the incident found at the </a:t>
            </a:r>
            <a:r>
              <a:rPr lang="en-US" dirty="0" smtClean="0"/>
              <a:t>property, repairs the incident, documents the repairs, and submits the repair for approval.</a:t>
            </a:r>
            <a:endParaRPr lang="en-US" dirty="0"/>
          </a:p>
          <a:p>
            <a:endParaRPr lang="en-US" dirty="0"/>
          </a:p>
        </p:txBody>
      </p:sp>
    </p:spTree>
    <p:extLst>
      <p:ext uri="{BB962C8B-B14F-4D97-AF65-F5344CB8AC3E}">
        <p14:creationId xmlns:p14="http://schemas.microsoft.com/office/powerpoint/2010/main" val="88445793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4946463"/>
          </a:xfrm>
        </p:spPr>
        <p:txBody>
          <a:bodyPr>
            <a:normAutofit/>
          </a:bodyPr>
          <a:lstStyle/>
          <a:p>
            <a:r>
              <a:rPr lang="en-US" dirty="0" smtClean="0"/>
              <a:t>Accept repair event</a:t>
            </a:r>
            <a:br>
              <a:rPr lang="en-US" dirty="0" smtClean="0"/>
            </a:br>
            <a:r>
              <a:rPr lang="en-US" sz="2700" dirty="0" smtClean="0"/>
              <a:t>Log in with the Repair Person account to see the email for the repair event</a:t>
            </a:r>
            <a:br>
              <a:rPr lang="en-US" sz="2700" dirty="0" smtClean="0"/>
            </a:br>
            <a:r>
              <a:rPr lang="en-US" sz="2700" dirty="0"/>
              <a:t/>
            </a:r>
            <a:br>
              <a:rPr lang="en-US" sz="2700" dirty="0"/>
            </a:br>
            <a:r>
              <a:rPr lang="en-US" sz="2800" dirty="0"/>
              <a:t>Username: </a:t>
            </a:r>
            <a:r>
              <a:rPr lang="en-US" sz="2800" dirty="0" err="1" smtClean="0">
                <a:hlinkClick r:id="rId2"/>
              </a:rPr>
              <a:t>rong</a:t>
            </a:r>
            <a:r>
              <a:rPr lang="en-US" sz="2800" dirty="0" smtClean="0">
                <a:hlinkClick r:id="rId2"/>
              </a:rPr>
              <a:t>@&lt;</a:t>
            </a:r>
            <a:r>
              <a:rPr lang="en-US" sz="2800" dirty="0" err="1">
                <a:hlinkClick r:id="rId2"/>
              </a:rPr>
              <a:t>tenanacy</a:t>
            </a:r>
            <a:r>
              <a:rPr lang="en-US" sz="2800" dirty="0">
                <a:hlinkClick r:id="rId2"/>
              </a:rPr>
              <a:t>&gt;.onmicrosoft.com</a:t>
            </a:r>
            <a:r>
              <a:rPr lang="en-US" sz="2800" dirty="0"/>
              <a:t/>
            </a:r>
            <a:br>
              <a:rPr lang="en-US" sz="2800" dirty="0"/>
            </a:br>
            <a:r>
              <a:rPr lang="en-US" sz="2800" dirty="0"/>
              <a:t>Password: TempP@ssw0rd!</a:t>
            </a:r>
            <a:br>
              <a:rPr lang="en-US" sz="2800" dirty="0"/>
            </a:br>
            <a:r>
              <a:rPr lang="en-US" sz="2800" dirty="0"/>
              <a:t/>
            </a:r>
            <a:br>
              <a:rPr lang="en-US" sz="2800" dirty="0"/>
            </a:br>
            <a:endParaRPr lang="en-US" sz="2700" dirty="0"/>
          </a:p>
        </p:txBody>
      </p:sp>
      <p:pic>
        <p:nvPicPr>
          <p:cNvPr id="24578" name="Picture 2" descr="D:\CDL\Desktop\PIC\new\4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00894" y="3593212"/>
            <a:ext cx="6720840" cy="25831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424800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View calendar event and accept it</a:t>
            </a:r>
            <a:endParaRPr lang="en-US" dirty="0"/>
          </a:p>
        </p:txBody>
      </p:sp>
      <p:pic>
        <p:nvPicPr>
          <p:cNvPr id="25602" name="Picture 2" descr="D:\CDL\Desktop\PIC\new\48.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788113" y="1562579"/>
            <a:ext cx="6816566" cy="51015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930540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View repair task email sent to Ron </a:t>
            </a:r>
            <a:r>
              <a:rPr lang="en-US" dirty="0"/>
              <a:t>Gabel</a:t>
            </a:r>
            <a:br>
              <a:rPr lang="en-US" dirty="0"/>
            </a:br>
            <a:endParaRPr lang="en-US" sz="2400" dirty="0"/>
          </a:p>
        </p:txBody>
      </p:sp>
      <p:pic>
        <p:nvPicPr>
          <p:cNvPr id="26626" name="Picture 2" descr="D:\CDL\Desktop\PIC\new\49.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778623" y="1825626"/>
            <a:ext cx="8193881" cy="3529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661666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Open Repair App on device</a:t>
            </a:r>
            <a:endParaRPr lang="en-US" dirty="0"/>
          </a:p>
        </p:txBody>
      </p:sp>
      <p:sp>
        <p:nvSpPr>
          <p:cNvPr id="4" name="TextBox 3"/>
          <p:cNvSpPr txBox="1"/>
          <p:nvPr/>
        </p:nvSpPr>
        <p:spPr>
          <a:xfrm>
            <a:off x="551329" y="2339788"/>
            <a:ext cx="4750715" cy="1754326"/>
          </a:xfrm>
          <a:prstGeom prst="rect">
            <a:avLst/>
          </a:prstGeom>
          <a:noFill/>
        </p:spPr>
        <p:txBody>
          <a:bodyPr wrap="square" rtlCol="0">
            <a:spAutoFit/>
          </a:bodyPr>
          <a:lstStyle/>
          <a:p>
            <a:r>
              <a:rPr lang="en-US" dirty="0" smtClean="0"/>
              <a:t>In this demo script the screenshots for the mobile devices were taken in the iOS simulator.  </a:t>
            </a:r>
          </a:p>
          <a:p>
            <a:endParaRPr lang="en-US" dirty="0"/>
          </a:p>
          <a:p>
            <a:r>
              <a:rPr lang="en-US" dirty="0" smtClean="0"/>
              <a:t>The steps are identical in the iOS, Android, Cordova, </a:t>
            </a:r>
            <a:r>
              <a:rPr lang="en-US" dirty="0" err="1" smtClean="0"/>
              <a:t>Xamarin</a:t>
            </a:r>
            <a:r>
              <a:rPr lang="en-US" dirty="0" smtClean="0"/>
              <a:t>, and Windows Universal mobile apps.</a:t>
            </a:r>
            <a:endParaRPr lang="en-US" dirty="0"/>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00717" y="1690688"/>
            <a:ext cx="5654412" cy="4330550"/>
          </a:xfrm>
          <a:prstGeom prst="rect">
            <a:avLst/>
          </a:prstGeom>
        </p:spPr>
      </p:pic>
      <p:sp>
        <p:nvSpPr>
          <p:cNvPr id="7" name="Right Arrow 6"/>
          <p:cNvSpPr/>
          <p:nvPr/>
        </p:nvSpPr>
        <p:spPr>
          <a:xfrm rot="13763627">
            <a:off x="7318867" y="2737786"/>
            <a:ext cx="890048" cy="91853"/>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499591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Open Inspection App on device</a:t>
            </a:r>
            <a:endParaRPr lang="en-US" dirty="0"/>
          </a:p>
        </p:txBody>
      </p:sp>
      <p:pic>
        <p:nvPicPr>
          <p:cNvPr id="2" name="Content Placeholder 1"/>
          <p:cNvPicPr>
            <a:picLocks noGrp="1" noChangeAspect="1"/>
          </p:cNvPicPr>
          <p:nvPr>
            <p:ph idx="1"/>
          </p:nvPr>
        </p:nvPicPr>
        <p:blipFill>
          <a:blip r:embed="rId2"/>
          <a:stretch>
            <a:fillRect/>
          </a:stretch>
        </p:blipFill>
        <p:spPr>
          <a:xfrm>
            <a:off x="5500716" y="1690688"/>
            <a:ext cx="5654412" cy="4351338"/>
          </a:xfrm>
          <a:prstGeom prst="rect">
            <a:avLst/>
          </a:prstGeom>
        </p:spPr>
      </p:pic>
      <p:sp>
        <p:nvSpPr>
          <p:cNvPr id="4" name="TextBox 3"/>
          <p:cNvSpPr txBox="1"/>
          <p:nvPr/>
        </p:nvSpPr>
        <p:spPr>
          <a:xfrm>
            <a:off x="551329" y="2339788"/>
            <a:ext cx="4750715" cy="1477328"/>
          </a:xfrm>
          <a:prstGeom prst="rect">
            <a:avLst/>
          </a:prstGeom>
          <a:noFill/>
        </p:spPr>
        <p:txBody>
          <a:bodyPr wrap="square" rtlCol="0">
            <a:spAutoFit/>
          </a:bodyPr>
          <a:lstStyle/>
          <a:p>
            <a:r>
              <a:rPr lang="en-US" dirty="0" smtClean="0"/>
              <a:t>In this demo script the screenshots for the mobile devices were taken in the iOS simulator.  </a:t>
            </a:r>
          </a:p>
          <a:p>
            <a:endParaRPr lang="en-US" dirty="0"/>
          </a:p>
          <a:p>
            <a:r>
              <a:rPr lang="en-US" dirty="0" smtClean="0"/>
              <a:t>The steps are identical in the iOS, Android, Cordova, </a:t>
            </a:r>
            <a:r>
              <a:rPr lang="en-US" dirty="0" smtClean="0"/>
              <a:t>and Xamarin mobile </a:t>
            </a:r>
            <a:r>
              <a:rPr lang="en-US" dirty="0" smtClean="0"/>
              <a:t>apps.</a:t>
            </a:r>
            <a:endParaRPr lang="en-US" dirty="0"/>
          </a:p>
        </p:txBody>
      </p:sp>
    </p:spTree>
    <p:extLst>
      <p:ext uri="{BB962C8B-B14F-4D97-AF65-F5344CB8AC3E}">
        <p14:creationId xmlns:p14="http://schemas.microsoft.com/office/powerpoint/2010/main" val="114078089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Sign In</a:t>
            </a:r>
            <a:endParaRPr lang="en-US" dirty="0"/>
          </a:p>
        </p:txBody>
      </p:sp>
      <p:pic>
        <p:nvPicPr>
          <p:cNvPr id="4" name="Content Placeholder 3"/>
          <p:cNvPicPr>
            <a:picLocks noGrp="1" noChangeAspect="1"/>
          </p:cNvPicPr>
          <p:nvPr>
            <p:ph idx="1"/>
          </p:nvPr>
        </p:nvPicPr>
        <p:blipFill>
          <a:blip r:embed="rId2"/>
          <a:stretch>
            <a:fillRect/>
          </a:stretch>
        </p:blipFill>
        <p:spPr>
          <a:xfrm>
            <a:off x="3270834" y="1825625"/>
            <a:ext cx="5650332" cy="4351338"/>
          </a:xfrm>
          <a:prstGeom prst="rect">
            <a:avLst/>
          </a:prstGeom>
        </p:spPr>
      </p:pic>
    </p:spTree>
    <p:extLst>
      <p:ext uri="{BB962C8B-B14F-4D97-AF65-F5344CB8AC3E}">
        <p14:creationId xmlns:p14="http://schemas.microsoft.com/office/powerpoint/2010/main" val="82258029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838200" y="365125"/>
            <a:ext cx="10515600" cy="5811838"/>
          </a:xfrm>
        </p:spPr>
        <p:txBody>
          <a:bodyPr anchor="t">
            <a:normAutofit/>
          </a:bodyPr>
          <a:lstStyle/>
          <a:p>
            <a:r>
              <a:rPr lang="en-US" dirty="0" smtClean="0"/>
              <a:t>Enter Repair Person credentials </a:t>
            </a:r>
            <a:br>
              <a:rPr lang="en-US" dirty="0" smtClean="0"/>
            </a:br>
            <a:r>
              <a:rPr lang="en-US" dirty="0" smtClean="0"/>
              <a:t/>
            </a:r>
            <a:br>
              <a:rPr lang="en-US" dirty="0" smtClean="0"/>
            </a:br>
            <a:r>
              <a:rPr lang="en-US" sz="2200" dirty="0" smtClean="0"/>
              <a:t>Username</a:t>
            </a:r>
            <a:r>
              <a:rPr lang="en-US" sz="2200" dirty="0"/>
              <a:t>: </a:t>
            </a:r>
            <a:r>
              <a:rPr lang="en-US" sz="2200" dirty="0" err="1" smtClean="0">
                <a:hlinkClick r:id="rId2"/>
              </a:rPr>
              <a:t>rong</a:t>
            </a:r>
            <a:r>
              <a:rPr lang="en-US" sz="2200" dirty="0" smtClean="0">
                <a:hlinkClick r:id="rId2"/>
              </a:rPr>
              <a:t>@&lt;</a:t>
            </a:r>
            <a:r>
              <a:rPr lang="en-US" sz="2200" dirty="0" err="1" smtClean="0">
                <a:hlinkClick r:id="rId2"/>
              </a:rPr>
              <a:t>tennacy</a:t>
            </a:r>
            <a:r>
              <a:rPr lang="en-US" sz="2200" dirty="0">
                <a:hlinkClick r:id="rId2"/>
              </a:rPr>
              <a:t>&gt;.onmicrosoft.com</a:t>
            </a:r>
            <a:r>
              <a:rPr lang="en-US" sz="2200" dirty="0"/>
              <a:t/>
            </a:r>
            <a:br>
              <a:rPr lang="en-US" sz="2200" dirty="0"/>
            </a:br>
            <a:r>
              <a:rPr lang="en-US" sz="2200" dirty="0" smtClean="0"/>
              <a:t>Password: TempP@ssw0rd!</a:t>
            </a:r>
            <a:br>
              <a:rPr lang="en-US" sz="2200" dirty="0" smtClean="0"/>
            </a:br>
            <a:r>
              <a:rPr lang="en-US" sz="2200" dirty="0"/>
              <a:t/>
            </a:r>
            <a:br>
              <a:rPr lang="en-US" sz="2200" dirty="0"/>
            </a:br>
            <a:r>
              <a:rPr lang="en-US" sz="2200" dirty="0"/>
              <a:t>Do not check Keep Me Signed In</a:t>
            </a:r>
            <a:br>
              <a:rPr lang="en-US" sz="2200" dirty="0"/>
            </a:br>
            <a:r>
              <a:rPr lang="en-US" sz="2200" dirty="0"/>
              <a:t>Click Sign In</a:t>
            </a:r>
            <a:r>
              <a:rPr lang="en-US" sz="2200" dirty="0" smtClean="0"/>
              <a:t/>
            </a:r>
            <a:br>
              <a:rPr lang="en-US" sz="2200" dirty="0" smtClean="0"/>
            </a:br>
            <a:r>
              <a:rPr lang="en-US" sz="2200" dirty="0" smtClean="0"/>
              <a:t/>
            </a:r>
            <a:br>
              <a:rPr lang="en-US" sz="2200" dirty="0" smtClean="0"/>
            </a:br>
            <a:r>
              <a:rPr lang="en-US" sz="2200" dirty="0" smtClean="0"/>
              <a:t>If you have not already signed in with</a:t>
            </a:r>
            <a:br>
              <a:rPr lang="en-US" sz="2200" dirty="0" smtClean="0"/>
            </a:br>
            <a:r>
              <a:rPr lang="en-US" sz="2200" dirty="0" smtClean="0"/>
              <a:t>this user you will be prompted to reset </a:t>
            </a:r>
            <a:br>
              <a:rPr lang="en-US" sz="2200" dirty="0" smtClean="0"/>
            </a:br>
            <a:r>
              <a:rPr lang="en-US" sz="2200" dirty="0" smtClean="0"/>
              <a:t>the user’s password.</a:t>
            </a:r>
            <a:endParaRPr lang="en-US" dirty="0"/>
          </a:p>
        </p:txBody>
      </p:sp>
    </p:spTree>
    <p:extLst>
      <p:ext uri="{BB962C8B-B14F-4D97-AF65-F5344CB8AC3E}">
        <p14:creationId xmlns:p14="http://schemas.microsoft.com/office/powerpoint/2010/main" val="29522972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the incident assigned by the dispatcher</a:t>
            </a:r>
            <a:endParaRPr lang="en-US" dirty="0"/>
          </a:p>
        </p:txBody>
      </p:sp>
      <p:pic>
        <p:nvPicPr>
          <p:cNvPr id="27650" name="Picture 2" descr="D:\CDL\Desktop\PIC\new\52.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98946" y="1862571"/>
            <a:ext cx="5640215" cy="4351338"/>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6567054" y="1997839"/>
            <a:ext cx="5264727" cy="4524315"/>
          </a:xfrm>
          <a:prstGeom prst="rect">
            <a:avLst/>
          </a:prstGeom>
        </p:spPr>
        <p:txBody>
          <a:bodyPr wrap="square">
            <a:spAutoFit/>
          </a:bodyPr>
          <a:lstStyle/>
          <a:p>
            <a:endParaRPr lang="en-US" dirty="0"/>
          </a:p>
          <a:p>
            <a:r>
              <a:rPr lang="en-US" dirty="0" smtClean="0"/>
              <a:t>Another way to open the Repair app and immediately drill down to a given incident is to use the deep link in the email sent to the repair person.</a:t>
            </a:r>
          </a:p>
          <a:p>
            <a:endParaRPr lang="en-US" dirty="0"/>
          </a:p>
          <a:p>
            <a:r>
              <a:rPr lang="en-US" dirty="0" smtClean="0"/>
              <a:t>To do this, open </a:t>
            </a:r>
            <a:r>
              <a:rPr lang="en-US" dirty="0"/>
              <a:t>Safari on your iOS Simulator or your iPad where the app is installed.  </a:t>
            </a:r>
          </a:p>
          <a:p>
            <a:endParaRPr lang="en-US" dirty="0"/>
          </a:p>
          <a:p>
            <a:r>
              <a:rPr lang="en-US" dirty="0"/>
              <a:t>Enter repairapp://&lt;Incident ID&gt; in the URL textbox and press enter, where &lt;Incident ID&gt; is equal to the Incident ID in the email.</a:t>
            </a:r>
          </a:p>
          <a:p>
            <a:endParaRPr lang="en-US" dirty="0"/>
          </a:p>
          <a:p>
            <a:r>
              <a:rPr lang="en-US" dirty="0"/>
              <a:t>In the example </a:t>
            </a:r>
            <a:r>
              <a:rPr lang="en-US" dirty="0" smtClean="0"/>
              <a:t>email on slide 48 you see the Incident ID is 19.  To open the repair app directly to Incident 19 you would </a:t>
            </a:r>
            <a:r>
              <a:rPr lang="en-US" dirty="0"/>
              <a:t>enter repairapp://19 in Safari on your iOS Simulator or iPad.</a:t>
            </a:r>
          </a:p>
        </p:txBody>
      </p:sp>
    </p:spTree>
    <p:extLst>
      <p:ext uri="{BB962C8B-B14F-4D97-AF65-F5344CB8AC3E}">
        <p14:creationId xmlns:p14="http://schemas.microsoft.com/office/powerpoint/2010/main" val="420171488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Review the dispatcher’s comments</a:t>
            </a:r>
            <a:endParaRPr lang="en-US" dirty="0"/>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05553" y="2003629"/>
            <a:ext cx="5640215" cy="4351338"/>
          </a:xfrm>
          <a:prstGeom prst="rect">
            <a:avLst/>
          </a:prstGeom>
        </p:spPr>
      </p:pic>
    </p:spTree>
    <p:extLst>
      <p:ext uri="{BB962C8B-B14F-4D97-AF65-F5344CB8AC3E}">
        <p14:creationId xmlns:p14="http://schemas.microsoft.com/office/powerpoint/2010/main" val="28083525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Inspector comments and photos</a:t>
            </a:r>
            <a:endParaRPr lang="en-US" dirty="0"/>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67455" y="1825621"/>
            <a:ext cx="5657089" cy="4299131"/>
          </a:xfrm>
          <a:prstGeom prst="rect">
            <a:avLst/>
          </a:prstGeom>
        </p:spPr>
      </p:pic>
      <p:sp>
        <p:nvSpPr>
          <p:cNvPr id="8" name="Right Arrow 7"/>
          <p:cNvSpPr/>
          <p:nvPr/>
        </p:nvSpPr>
        <p:spPr>
          <a:xfrm rot="13763627">
            <a:off x="7052044" y="3338876"/>
            <a:ext cx="1145259" cy="1426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1735166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Review inspector comments</a:t>
            </a:r>
            <a:endParaRPr lang="en-US" dirty="0"/>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34352" y="1575458"/>
            <a:ext cx="5640215" cy="4316384"/>
          </a:xfrm>
          <a:prstGeom prst="rect">
            <a:avLst/>
          </a:prstGeom>
        </p:spPr>
      </p:pic>
    </p:spTree>
    <p:extLst>
      <p:ext uri="{BB962C8B-B14F-4D97-AF65-F5344CB8AC3E}">
        <p14:creationId xmlns:p14="http://schemas.microsoft.com/office/powerpoint/2010/main" val="77314308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photo</a:t>
            </a:r>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75892" y="1860578"/>
            <a:ext cx="5640215" cy="4255549"/>
          </a:xfrm>
          <a:prstGeom prst="rect">
            <a:avLst/>
          </a:prstGeom>
        </p:spPr>
      </p:pic>
      <p:sp>
        <p:nvSpPr>
          <p:cNvPr id="6" name="Right Arrow 5"/>
          <p:cNvSpPr/>
          <p:nvPr/>
        </p:nvSpPr>
        <p:spPr>
          <a:xfrm rot="12567045">
            <a:off x="6133211" y="4118806"/>
            <a:ext cx="1145259" cy="15606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3948615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View photo full size, Click the X to close</a:t>
            </a:r>
            <a:endParaRPr lang="en-US" dirty="0"/>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75892" y="1825624"/>
            <a:ext cx="5640215" cy="4290504"/>
          </a:xfrm>
          <a:prstGeom prst="rect">
            <a:avLst/>
          </a:prstGeom>
        </p:spPr>
      </p:pic>
      <p:sp>
        <p:nvSpPr>
          <p:cNvPr id="6" name="Right Arrow 5"/>
          <p:cNvSpPr/>
          <p:nvPr/>
        </p:nvSpPr>
        <p:spPr>
          <a:xfrm rot="12567045">
            <a:off x="8125144" y="2681075"/>
            <a:ext cx="989636" cy="13332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8542439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Just like you did in the Inspection </a:t>
            </a:r>
            <a:r>
              <a:rPr lang="en-US" dirty="0" smtClean="0"/>
              <a:t>App, </a:t>
            </a:r>
            <a:r>
              <a:rPr lang="en-US" dirty="0"/>
              <a:t>take a picture and enter comments.  Then, </a:t>
            </a:r>
            <a:r>
              <a:rPr lang="en-US" dirty="0" smtClean="0"/>
              <a:t>tap </a:t>
            </a:r>
            <a:r>
              <a:rPr lang="en-US" dirty="0"/>
              <a:t>Done.</a:t>
            </a: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75892" y="1825625"/>
            <a:ext cx="5640215" cy="4281878"/>
          </a:xfrm>
          <a:prstGeom prst="rect">
            <a:avLst/>
          </a:prstGeom>
        </p:spPr>
      </p:pic>
      <p:sp>
        <p:nvSpPr>
          <p:cNvPr id="6" name="Right Arrow 5"/>
          <p:cNvSpPr/>
          <p:nvPr/>
        </p:nvSpPr>
        <p:spPr>
          <a:xfrm rot="12567045">
            <a:off x="8235680" y="3232742"/>
            <a:ext cx="989636" cy="13986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130587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Finalize Repair</a:t>
            </a:r>
            <a:endParaRPr lang="en-US" dirty="0"/>
          </a:p>
        </p:txBody>
      </p:sp>
      <p:sp>
        <p:nvSpPr>
          <p:cNvPr id="3" name="TextBox 2"/>
          <p:cNvSpPr txBox="1"/>
          <p:nvPr/>
        </p:nvSpPr>
        <p:spPr>
          <a:xfrm>
            <a:off x="510988" y="1798730"/>
            <a:ext cx="4787153" cy="3416320"/>
          </a:xfrm>
          <a:prstGeom prst="rect">
            <a:avLst/>
          </a:prstGeom>
          <a:noFill/>
        </p:spPr>
        <p:txBody>
          <a:bodyPr wrap="square" rtlCol="0">
            <a:spAutoFit/>
          </a:bodyPr>
          <a:lstStyle/>
          <a:p>
            <a:r>
              <a:rPr lang="en-US" dirty="0"/>
              <a:t>Incident </a:t>
            </a:r>
            <a:r>
              <a:rPr lang="en-US" dirty="0" smtClean="0"/>
              <a:t>List is updated </a:t>
            </a:r>
            <a:r>
              <a:rPr lang="en-US" dirty="0"/>
              <a:t>with Repair comments, Status, and Repair Completed </a:t>
            </a:r>
            <a:r>
              <a:rPr lang="en-US" dirty="0" smtClean="0"/>
              <a:t>date</a:t>
            </a:r>
          </a:p>
          <a:p>
            <a:endParaRPr lang="en-US" dirty="0"/>
          </a:p>
          <a:p>
            <a:r>
              <a:rPr lang="en-US" dirty="0"/>
              <a:t>Photo is added to Repair Photos </a:t>
            </a:r>
            <a:r>
              <a:rPr lang="en-US" dirty="0" smtClean="0"/>
              <a:t>Library</a:t>
            </a:r>
          </a:p>
          <a:p>
            <a:endParaRPr lang="en-US" dirty="0"/>
          </a:p>
          <a:p>
            <a:r>
              <a:rPr lang="en-US" dirty="0"/>
              <a:t>Workflow Task for Repair Person is </a:t>
            </a:r>
            <a:r>
              <a:rPr lang="en-US" dirty="0" smtClean="0"/>
              <a:t>completed</a:t>
            </a:r>
          </a:p>
          <a:p>
            <a:r>
              <a:rPr lang="en-US" dirty="0"/>
              <a:t/>
            </a:r>
            <a:br>
              <a:rPr lang="en-US" dirty="0"/>
            </a:br>
            <a:r>
              <a:rPr lang="en-US" dirty="0"/>
              <a:t>Workflow Task for Dispatcher is </a:t>
            </a:r>
            <a:r>
              <a:rPr lang="en-US" dirty="0" smtClean="0"/>
              <a:t>created</a:t>
            </a:r>
          </a:p>
          <a:p>
            <a:endParaRPr lang="en-US" dirty="0"/>
          </a:p>
          <a:p>
            <a:r>
              <a:rPr lang="en-US" dirty="0" smtClean="0"/>
              <a:t>The three tasks in the bucket associated with the incident are marked complete.</a:t>
            </a:r>
            <a:endParaRPr lang="en-US" dirty="0"/>
          </a:p>
          <a:p>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68571" y="1474896"/>
            <a:ext cx="5640215" cy="4270296"/>
          </a:xfrm>
          <a:prstGeom prst="rect">
            <a:avLst/>
          </a:prstGeom>
        </p:spPr>
      </p:pic>
      <p:sp>
        <p:nvSpPr>
          <p:cNvPr id="7" name="Right Arrow 6"/>
          <p:cNvSpPr/>
          <p:nvPr/>
        </p:nvSpPr>
        <p:spPr>
          <a:xfrm rot="8049684">
            <a:off x="6838202" y="5044289"/>
            <a:ext cx="989636" cy="13986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426441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Click Sign In</a:t>
            </a:r>
            <a:endParaRPr lang="en-US" dirty="0"/>
          </a:p>
        </p:txBody>
      </p:sp>
      <p:pic>
        <p:nvPicPr>
          <p:cNvPr id="2" name="Content Placeholder 1"/>
          <p:cNvPicPr>
            <a:picLocks noGrp="1" noChangeAspect="1"/>
          </p:cNvPicPr>
          <p:nvPr>
            <p:ph idx="1"/>
          </p:nvPr>
        </p:nvPicPr>
        <p:blipFill>
          <a:blip r:embed="rId2"/>
          <a:stretch>
            <a:fillRect/>
          </a:stretch>
        </p:blipFill>
        <p:spPr>
          <a:xfrm>
            <a:off x="3276333" y="1825625"/>
            <a:ext cx="5639334" cy="4351338"/>
          </a:xfrm>
          <a:prstGeom prst="rect">
            <a:avLst/>
          </a:prstGeom>
        </p:spPr>
      </p:pic>
    </p:spTree>
    <p:extLst>
      <p:ext uri="{BB962C8B-B14F-4D97-AF65-F5344CB8AC3E}">
        <p14:creationId xmlns:p14="http://schemas.microsoft.com/office/powerpoint/2010/main" val="288939536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16859" y="2027331"/>
            <a:ext cx="6173411" cy="646331"/>
          </a:xfrm>
          <a:prstGeom prst="rect">
            <a:avLst/>
          </a:prstGeom>
          <a:noFill/>
        </p:spPr>
        <p:txBody>
          <a:bodyPr wrap="square" rtlCol="0">
            <a:spAutoFit/>
          </a:bodyPr>
          <a:lstStyle/>
          <a:p>
            <a:r>
              <a:rPr lang="en-US" dirty="0" smtClean="0"/>
              <a:t>Click </a:t>
            </a:r>
            <a:r>
              <a:rPr lang="en-US" dirty="0"/>
              <a:t>the See more link at the bottom of the list and a new browser window opens to view </a:t>
            </a:r>
            <a:r>
              <a:rPr lang="en-US" dirty="0" smtClean="0"/>
              <a:t>the plan and tasks.</a:t>
            </a:r>
          </a:p>
        </p:txBody>
      </p:sp>
      <p:sp>
        <p:nvSpPr>
          <p:cNvPr id="8" name="Rounded Rectangular Callout 7"/>
          <p:cNvSpPr/>
          <p:nvPr/>
        </p:nvSpPr>
        <p:spPr>
          <a:xfrm>
            <a:off x="4419963" y="4052686"/>
            <a:ext cx="1540701" cy="601249"/>
          </a:xfrm>
          <a:prstGeom prst="wedgeRoundRectCallout">
            <a:avLst>
              <a:gd name="adj1" fmla="val 103359"/>
              <a:gd name="adj2" fmla="val -14268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1"/>
                </a:solidFill>
              </a:rPr>
              <a:t>Tasks</a:t>
            </a:r>
            <a:endParaRPr lang="en-US" dirty="0">
              <a:solidFill>
                <a:schemeClr val="bg1"/>
              </a:solidFill>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68433" y="222421"/>
            <a:ext cx="5612685" cy="6285059"/>
          </a:xfrm>
          <a:prstGeom prst="rect">
            <a:avLst/>
          </a:prstGeom>
        </p:spPr>
      </p:pic>
    </p:spTree>
    <p:extLst>
      <p:ext uri="{BB962C8B-B14F-4D97-AF65-F5344CB8AC3E}">
        <p14:creationId xmlns:p14="http://schemas.microsoft.com/office/powerpoint/2010/main" val="90451507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746983"/>
          </a:xfrm>
        </p:spPr>
        <p:txBody>
          <a:bodyPr>
            <a:noAutofit/>
          </a:bodyPr>
          <a:lstStyle/>
          <a:p>
            <a:r>
              <a:rPr lang="en-US" sz="2800" dirty="0"/>
              <a:t>View the plan for the Office 365 Group associated with the property in a new web </a:t>
            </a:r>
            <a:r>
              <a:rPr lang="en-US" sz="2800" dirty="0" smtClean="0"/>
              <a:t>browser, all tasks associated with this incident are completed</a:t>
            </a:r>
            <a:r>
              <a:rPr lang="en-US" sz="3200" dirty="0" smtClean="0"/>
              <a:t>.</a:t>
            </a:r>
            <a:endParaRPr lang="en-US" sz="32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12324" y="1244197"/>
            <a:ext cx="8791833" cy="5217563"/>
          </a:xfrm>
          <a:prstGeom prst="rect">
            <a:avLst/>
          </a:prstGeom>
        </p:spPr>
      </p:pic>
    </p:spTree>
    <p:extLst>
      <p:ext uri="{BB962C8B-B14F-4D97-AF65-F5344CB8AC3E}">
        <p14:creationId xmlns:p14="http://schemas.microsoft.com/office/powerpoint/2010/main" val="180981447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Approve Repair Walkthrough</a:t>
            </a:r>
            <a:endParaRPr lang="en-US" dirty="0"/>
          </a:p>
        </p:txBody>
      </p:sp>
      <p:sp>
        <p:nvSpPr>
          <p:cNvPr id="3" name="Text Placeholder 2"/>
          <p:cNvSpPr>
            <a:spLocks noGrp="1"/>
          </p:cNvSpPr>
          <p:nvPr>
            <p:ph type="body" idx="1"/>
          </p:nvPr>
        </p:nvSpPr>
        <p:spPr/>
        <p:txBody>
          <a:bodyPr/>
          <a:lstStyle/>
          <a:p>
            <a:r>
              <a:rPr lang="en-US" dirty="0" smtClean="0"/>
              <a:t>The dispatcher reviews the completed repair and approves it.</a:t>
            </a:r>
            <a:endParaRPr lang="en-US" dirty="0"/>
          </a:p>
        </p:txBody>
      </p:sp>
    </p:spTree>
    <p:extLst>
      <p:ext uri="{BB962C8B-B14F-4D97-AF65-F5344CB8AC3E}">
        <p14:creationId xmlns:p14="http://schemas.microsoft.com/office/powerpoint/2010/main" val="237266441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838200" y="365125"/>
            <a:ext cx="10515600" cy="5811838"/>
          </a:xfrm>
        </p:spPr>
        <p:txBody>
          <a:bodyPr anchor="t">
            <a:normAutofit/>
          </a:bodyPr>
          <a:lstStyle/>
          <a:p>
            <a:r>
              <a:rPr lang="en-US" dirty="0"/>
              <a:t>Email is sent to </a:t>
            </a:r>
            <a:r>
              <a:rPr lang="en-US" dirty="0" smtClean="0"/>
              <a:t>Property Owner and Dispatcher </a:t>
            </a:r>
            <a:r>
              <a:rPr lang="en-US" dirty="0"/>
              <a:t>to </a:t>
            </a:r>
            <a:r>
              <a:rPr lang="en-US" dirty="0" smtClean="0"/>
              <a:t>tell them the repair is complete. </a:t>
            </a:r>
            <a:r>
              <a:rPr lang="en-US" sz="2700" dirty="0"/>
              <a:t>Log in with dispatcher </a:t>
            </a:r>
            <a:r>
              <a:rPr lang="en-US" sz="2700" dirty="0" smtClean="0"/>
              <a:t>to </a:t>
            </a:r>
            <a:r>
              <a:rPr lang="en-US" sz="2700" dirty="0"/>
              <a:t>view email</a:t>
            </a:r>
            <a:r>
              <a:rPr lang="en-US" sz="2700" dirty="0" smtClean="0"/>
              <a:t>.</a:t>
            </a:r>
            <a:br>
              <a:rPr lang="en-US" sz="2700" dirty="0" smtClean="0"/>
            </a:br>
            <a:r>
              <a:rPr lang="en-US" sz="2200" dirty="0" smtClean="0"/>
              <a:t>Username</a:t>
            </a:r>
            <a:r>
              <a:rPr lang="en-US" sz="2200" dirty="0"/>
              <a:t>: </a:t>
            </a:r>
            <a:r>
              <a:rPr lang="en-US" sz="2200" dirty="0" err="1" smtClean="0">
                <a:hlinkClick r:id="rId2"/>
              </a:rPr>
              <a:t>katiej</a:t>
            </a:r>
            <a:r>
              <a:rPr lang="en-US" sz="2200" dirty="0" smtClean="0">
                <a:hlinkClick r:id="rId2"/>
              </a:rPr>
              <a:t>@&lt;</a:t>
            </a:r>
            <a:r>
              <a:rPr lang="en-US" sz="2200" dirty="0" err="1" smtClean="0">
                <a:hlinkClick r:id="rId2"/>
              </a:rPr>
              <a:t>tennacy</a:t>
            </a:r>
            <a:r>
              <a:rPr lang="en-US" sz="2200" dirty="0">
                <a:hlinkClick r:id="rId2"/>
              </a:rPr>
              <a:t>&gt;.onmicrosoft.com</a:t>
            </a:r>
            <a:r>
              <a:rPr lang="en-US" sz="2200" dirty="0"/>
              <a:t/>
            </a:r>
            <a:br>
              <a:rPr lang="en-US" sz="2200" dirty="0"/>
            </a:br>
            <a:r>
              <a:rPr lang="en-US" sz="2200" dirty="0" smtClean="0"/>
              <a:t>Password: TempP@ssw0rd!</a:t>
            </a:r>
            <a:br>
              <a:rPr lang="en-US" sz="2200" dirty="0" smtClean="0"/>
            </a:br>
            <a:r>
              <a:rPr lang="en-US" sz="2200" dirty="0"/>
              <a:t/>
            </a:r>
            <a:br>
              <a:rPr lang="en-US" sz="2200" dirty="0"/>
            </a:br>
            <a:endParaRPr lang="en-US" dirty="0"/>
          </a:p>
        </p:txBody>
      </p:sp>
      <p:pic>
        <p:nvPicPr>
          <p:cNvPr id="37890" name="Picture 2" descr="D:\CDL\Desktop\PIC\new\66.pn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001038" y="2741535"/>
            <a:ext cx="10515600" cy="40037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243558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838200" y="365125"/>
            <a:ext cx="10515600" cy="5811838"/>
          </a:xfrm>
        </p:spPr>
        <p:txBody>
          <a:bodyPr anchor="t">
            <a:normAutofit/>
          </a:bodyPr>
          <a:lstStyle/>
          <a:p>
            <a:r>
              <a:rPr lang="en-US" dirty="0"/>
              <a:t>Email is sent to Dispatcher to approve </a:t>
            </a:r>
            <a:r>
              <a:rPr lang="en-US" dirty="0" smtClean="0"/>
              <a:t>repair. </a:t>
            </a:r>
            <a:r>
              <a:rPr lang="en-US" sz="2700" dirty="0"/>
              <a:t>Log in with dispatcher to view email</a:t>
            </a:r>
            <a:r>
              <a:rPr lang="en-US" sz="2700" dirty="0" smtClean="0"/>
              <a:t>.</a:t>
            </a:r>
            <a:br>
              <a:rPr lang="en-US" sz="2700" dirty="0" smtClean="0"/>
            </a:br>
            <a:r>
              <a:rPr lang="en-US" dirty="0" smtClean="0"/>
              <a:t/>
            </a:r>
            <a:br>
              <a:rPr lang="en-US" dirty="0" smtClean="0"/>
            </a:br>
            <a:r>
              <a:rPr lang="en-US" sz="2200" dirty="0" smtClean="0"/>
              <a:t>Username</a:t>
            </a:r>
            <a:r>
              <a:rPr lang="en-US" sz="2200" dirty="0"/>
              <a:t>: </a:t>
            </a:r>
            <a:r>
              <a:rPr lang="en-US" sz="2200" dirty="0" err="1" smtClean="0">
                <a:hlinkClick r:id="rId2"/>
              </a:rPr>
              <a:t>katiej</a:t>
            </a:r>
            <a:r>
              <a:rPr lang="en-US" sz="2200" dirty="0" smtClean="0">
                <a:hlinkClick r:id="rId2"/>
              </a:rPr>
              <a:t>@&lt;</a:t>
            </a:r>
            <a:r>
              <a:rPr lang="en-US" sz="2200" dirty="0" err="1" smtClean="0">
                <a:hlinkClick r:id="rId2"/>
              </a:rPr>
              <a:t>tennacy</a:t>
            </a:r>
            <a:r>
              <a:rPr lang="en-US" sz="2200" dirty="0">
                <a:hlinkClick r:id="rId2"/>
              </a:rPr>
              <a:t>&gt;.onmicrosoft.com</a:t>
            </a:r>
            <a:r>
              <a:rPr lang="en-US" sz="2200" dirty="0"/>
              <a:t/>
            </a:r>
            <a:br>
              <a:rPr lang="en-US" sz="2200" dirty="0"/>
            </a:br>
            <a:r>
              <a:rPr lang="en-US" sz="2200" dirty="0" smtClean="0"/>
              <a:t>Password: TempP@ssw0rd!</a:t>
            </a:r>
            <a:br>
              <a:rPr lang="en-US" sz="2200" dirty="0" smtClean="0"/>
            </a:br>
            <a:r>
              <a:rPr lang="en-US" sz="2200" dirty="0"/>
              <a:t/>
            </a:r>
            <a:br>
              <a:rPr lang="en-US" sz="2200" dirty="0"/>
            </a:br>
            <a:endParaRPr lang="en-US" dirty="0"/>
          </a:p>
        </p:txBody>
      </p:sp>
      <p:pic>
        <p:nvPicPr>
          <p:cNvPr id="36866" name="Picture 2" descr="D:\CDL\Desktop\PIC\new\67.pn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850726" y="2880382"/>
            <a:ext cx="10515600" cy="33942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820065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Refresh the Property </a:t>
            </a:r>
            <a:r>
              <a:rPr lang="en-US" dirty="0"/>
              <a:t>Management </a:t>
            </a:r>
            <a:r>
              <a:rPr lang="en-US" dirty="0" smtClean="0"/>
              <a:t>Web </a:t>
            </a:r>
            <a:r>
              <a:rPr lang="en-US" dirty="0"/>
              <a:t>App </a:t>
            </a:r>
            <a:r>
              <a:rPr lang="en-US" dirty="0" smtClean="0"/>
              <a:t>and click Repair complete</a:t>
            </a:r>
            <a:endParaRPr lang="en-US" dirty="0"/>
          </a:p>
        </p:txBody>
      </p:sp>
      <p:pic>
        <p:nvPicPr>
          <p:cNvPr id="38914" name="Picture 2" descr="D:\CDL\Desktop\PIC\new\68.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695575" y="1863203"/>
            <a:ext cx="6800850" cy="46605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986188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Not Approved</a:t>
            </a:r>
            <a:endParaRPr lang="en-US" dirty="0"/>
          </a:p>
        </p:txBody>
      </p:sp>
      <p:pic>
        <p:nvPicPr>
          <p:cNvPr id="39938" name="Picture 2" descr="D:\CDL\Desktop\PIC\new\68.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695575" y="1690688"/>
            <a:ext cx="6800850" cy="46605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570332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Review the repair person’s comments and photo and click Approve Repair</a:t>
            </a:r>
            <a:endParaRPr lang="en-US" dirty="0"/>
          </a:p>
        </p:txBody>
      </p:sp>
      <p:sp>
        <p:nvSpPr>
          <p:cNvPr id="3" name="TextBox 2"/>
          <p:cNvSpPr txBox="1"/>
          <p:nvPr/>
        </p:nvSpPr>
        <p:spPr>
          <a:xfrm>
            <a:off x="941294" y="2030506"/>
            <a:ext cx="4693024" cy="2031325"/>
          </a:xfrm>
          <a:prstGeom prst="rect">
            <a:avLst/>
          </a:prstGeom>
          <a:noFill/>
        </p:spPr>
        <p:txBody>
          <a:bodyPr wrap="square" rtlCol="0">
            <a:spAutoFit/>
          </a:bodyPr>
          <a:lstStyle/>
          <a:p>
            <a:r>
              <a:rPr lang="en-US" dirty="0"/>
              <a:t>Workflow Task for </a:t>
            </a:r>
            <a:r>
              <a:rPr lang="en-US" dirty="0" smtClean="0"/>
              <a:t>dispatcher </a:t>
            </a:r>
            <a:r>
              <a:rPr lang="en-US" dirty="0"/>
              <a:t>is </a:t>
            </a:r>
            <a:r>
              <a:rPr lang="en-US" dirty="0" smtClean="0"/>
              <a:t>completed</a:t>
            </a:r>
          </a:p>
          <a:p>
            <a:endParaRPr lang="en-US" dirty="0"/>
          </a:p>
          <a:p>
            <a:r>
              <a:rPr lang="en-US" dirty="0"/>
              <a:t>Incident is updated with Repair Approved Status and </a:t>
            </a:r>
            <a:r>
              <a:rPr lang="en-US" dirty="0" smtClean="0"/>
              <a:t>Date</a:t>
            </a:r>
          </a:p>
          <a:p>
            <a:endParaRPr lang="en-US" dirty="0"/>
          </a:p>
          <a:p>
            <a:r>
              <a:rPr lang="en-US" dirty="0"/>
              <a:t>Workflow History is updated to close workflow</a:t>
            </a:r>
            <a:endParaRPr lang="en-US" dirty="0" smtClean="0"/>
          </a:p>
          <a:p>
            <a:endParaRPr lang="en-US" dirty="0"/>
          </a:p>
        </p:txBody>
      </p:sp>
      <p:pic>
        <p:nvPicPr>
          <p:cNvPr id="6" name="Content Placeholder 5"/>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7947689" y="1825626"/>
            <a:ext cx="2952796" cy="4351338"/>
          </a:xfrm>
        </p:spPr>
      </p:pic>
      <p:sp>
        <p:nvSpPr>
          <p:cNvPr id="8" name="Right Arrow 7"/>
          <p:cNvSpPr/>
          <p:nvPr/>
        </p:nvSpPr>
        <p:spPr>
          <a:xfrm rot="8049684">
            <a:off x="10347521" y="5423228"/>
            <a:ext cx="989636" cy="13986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4472246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Refresh the Property </a:t>
            </a:r>
            <a:r>
              <a:rPr lang="en-US" dirty="0"/>
              <a:t>Management </a:t>
            </a:r>
            <a:r>
              <a:rPr lang="en-US" dirty="0" smtClean="0"/>
              <a:t>Web </a:t>
            </a:r>
            <a:r>
              <a:rPr lang="en-US" dirty="0"/>
              <a:t>App </a:t>
            </a:r>
            <a:r>
              <a:rPr lang="en-US" dirty="0" smtClean="0"/>
              <a:t>and click Repair complete to see the Approved </a:t>
            </a:r>
            <a:r>
              <a:rPr lang="en-US" dirty="0" smtClean="0"/>
              <a:t>status.</a:t>
            </a:r>
            <a:endParaRPr lang="en-US" dirty="0"/>
          </a:p>
        </p:txBody>
      </p:sp>
      <p:pic>
        <p:nvPicPr>
          <p:cNvPr id="41986" name="Picture 2" descr="D:\CDL\Desktop\PIC\new\71.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934772" y="1825625"/>
            <a:ext cx="6322456"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12004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838200" y="365125"/>
            <a:ext cx="10515600" cy="5811838"/>
          </a:xfrm>
        </p:spPr>
        <p:txBody>
          <a:bodyPr anchor="t">
            <a:normAutofit/>
          </a:bodyPr>
          <a:lstStyle/>
          <a:p>
            <a:r>
              <a:rPr lang="en-US" dirty="0" smtClean="0"/>
              <a:t>Enter inspector credentials </a:t>
            </a:r>
            <a:br>
              <a:rPr lang="en-US" dirty="0" smtClean="0"/>
            </a:br>
            <a:r>
              <a:rPr lang="en-US" dirty="0" smtClean="0"/>
              <a:t/>
            </a:r>
            <a:br>
              <a:rPr lang="en-US" dirty="0" smtClean="0"/>
            </a:br>
            <a:r>
              <a:rPr lang="en-US" sz="2200" dirty="0" smtClean="0"/>
              <a:t>Username</a:t>
            </a:r>
            <a:r>
              <a:rPr lang="en-US" sz="2200" dirty="0"/>
              <a:t>: </a:t>
            </a:r>
            <a:r>
              <a:rPr lang="en-US" sz="2200" dirty="0" err="1">
                <a:hlinkClick r:id="rId2"/>
              </a:rPr>
              <a:t>robb</a:t>
            </a:r>
            <a:r>
              <a:rPr lang="en-US" sz="2200" dirty="0">
                <a:hlinkClick r:id="rId2"/>
              </a:rPr>
              <a:t>@&lt;</a:t>
            </a:r>
            <a:r>
              <a:rPr lang="en-US" sz="2200" dirty="0" err="1" smtClean="0">
                <a:hlinkClick r:id="rId2"/>
              </a:rPr>
              <a:t>tenanacy</a:t>
            </a:r>
            <a:r>
              <a:rPr lang="en-US" sz="2200" dirty="0">
                <a:hlinkClick r:id="rId2"/>
              </a:rPr>
              <a:t>&gt;.onmicrosoft.com</a:t>
            </a:r>
            <a:r>
              <a:rPr lang="en-US" sz="2200" dirty="0"/>
              <a:t/>
            </a:r>
            <a:br>
              <a:rPr lang="en-US" sz="2200" dirty="0"/>
            </a:br>
            <a:r>
              <a:rPr lang="en-US" sz="2200" dirty="0" smtClean="0"/>
              <a:t>Password: TempP@ssw0rd! (default)</a:t>
            </a:r>
            <a:r>
              <a:rPr lang="en-US" sz="2200" dirty="0"/>
              <a:t/>
            </a:r>
            <a:br>
              <a:rPr lang="en-US" sz="2200" dirty="0"/>
            </a:br>
            <a:r>
              <a:rPr lang="en-US" sz="2200" dirty="0" smtClean="0"/>
              <a:t/>
            </a:r>
            <a:br>
              <a:rPr lang="en-US" sz="2200" dirty="0" smtClean="0"/>
            </a:br>
            <a:r>
              <a:rPr lang="en-US" sz="2200" dirty="0" smtClean="0"/>
              <a:t>Do </a:t>
            </a:r>
            <a:r>
              <a:rPr lang="en-US" sz="2200" dirty="0"/>
              <a:t>not </a:t>
            </a:r>
            <a:r>
              <a:rPr lang="en-US" sz="2200" dirty="0" smtClean="0"/>
              <a:t>check Keep Me Signed In</a:t>
            </a:r>
            <a:br>
              <a:rPr lang="en-US" sz="2200" dirty="0" smtClean="0"/>
            </a:br>
            <a:r>
              <a:rPr lang="en-US" sz="2200" dirty="0" smtClean="0"/>
              <a:t/>
            </a:r>
            <a:br>
              <a:rPr lang="en-US" sz="2200" dirty="0" smtClean="0"/>
            </a:br>
            <a:r>
              <a:rPr lang="en-US" sz="2200" dirty="0" smtClean="0"/>
              <a:t>Click Sign In</a:t>
            </a:r>
            <a:br>
              <a:rPr lang="en-US" sz="2200" dirty="0" smtClean="0"/>
            </a:br>
            <a:r>
              <a:rPr lang="en-US" sz="2200" dirty="0" smtClean="0"/>
              <a:t/>
            </a:r>
            <a:br>
              <a:rPr lang="en-US" sz="2200" dirty="0" smtClean="0"/>
            </a:br>
            <a:r>
              <a:rPr lang="en-US" sz="2200" dirty="0" smtClean="0"/>
              <a:t>If you have not already signed in with</a:t>
            </a:r>
            <a:br>
              <a:rPr lang="en-US" sz="2200" dirty="0" smtClean="0"/>
            </a:br>
            <a:r>
              <a:rPr lang="en-US" sz="2200" dirty="0" smtClean="0"/>
              <a:t>this user you will be prompted to reset </a:t>
            </a:r>
            <a:br>
              <a:rPr lang="en-US" sz="2200" dirty="0" smtClean="0"/>
            </a:br>
            <a:r>
              <a:rPr lang="en-US" sz="2200" dirty="0" smtClean="0"/>
              <a:t>the user’s password.</a:t>
            </a:r>
            <a:endParaRPr lang="en-US" dirty="0"/>
          </a:p>
        </p:txBody>
      </p:sp>
      <p:pic>
        <p:nvPicPr>
          <p:cNvPr id="2" name="Picture 2" descr="D:\CDL\Desktop\PIC\new\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11660" y="2079320"/>
            <a:ext cx="5874707" cy="43465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71403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Click the inspection with the plus icon</a:t>
            </a:r>
            <a:endParaRPr lang="en-US" dirty="0"/>
          </a:p>
        </p:txBody>
      </p:sp>
      <p:pic>
        <p:nvPicPr>
          <p:cNvPr id="7" name="Picture 2" descr="D:\CDL\Desktop\PIC\new\8.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417552" y="1723629"/>
            <a:ext cx="6064652" cy="46787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80401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Submitting an inspection comment</a:t>
            </a:r>
            <a:endParaRPr lang="en-US" dirty="0"/>
          </a:p>
        </p:txBody>
      </p:sp>
      <p:sp>
        <p:nvSpPr>
          <p:cNvPr id="5" name="Text Placeholder 4"/>
          <p:cNvSpPr>
            <a:spLocks noGrp="1"/>
          </p:cNvSpPr>
          <p:nvPr>
            <p:ph type="body" idx="1"/>
          </p:nvPr>
        </p:nvSpPr>
        <p:spPr/>
        <p:txBody>
          <a:bodyPr/>
          <a:lstStyle/>
          <a:p>
            <a:r>
              <a:rPr lang="en-US" dirty="0" smtClean="0"/>
              <a:t>Inspection comments are informational, they do not require action or indicate anything is wrong.</a:t>
            </a:r>
            <a:endParaRPr lang="en-US" dirty="0"/>
          </a:p>
        </p:txBody>
      </p:sp>
    </p:spTree>
    <p:extLst>
      <p:ext uri="{BB962C8B-B14F-4D97-AF65-F5344CB8AC3E}">
        <p14:creationId xmlns:p14="http://schemas.microsoft.com/office/powerpoint/2010/main" val="1876075806"/>
      </p:ext>
    </p:extLst>
  </p:cSld>
  <p:clrMapOvr>
    <a:overrideClrMapping bg1="lt1" tx1="dk1" bg2="lt2" tx2="dk2" accent1="accent1" accent2="accent2" accent3="accent3" accent4="accent4" accent5="accent5" accent6="accent6" hlink="hlink" folHlink="folHlink"/>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F8A324078003349A5EC3D6EB296A8D9" ma:contentTypeVersion="0" ma:contentTypeDescription="Create a new document." ma:contentTypeScope="" ma:versionID="01f0eb5f9f267df17b17098fd3bb346b">
  <xsd:schema xmlns:xsd="http://www.w3.org/2001/XMLSchema" xmlns:xs="http://www.w3.org/2001/XMLSchema" xmlns:p="http://schemas.microsoft.com/office/2006/metadata/properties" targetNamespace="http://schemas.microsoft.com/office/2006/metadata/properties" ma:root="true" ma:fieldsID="1b05d82d297216baf5b26c55225140df">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E1AECADB-6B34-4FDE-80DE-178ED94B110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EF76B2CA-146F-4AF2-B7F6-9626D5BDBD2D}">
  <ds:schemaRefs>
    <ds:schemaRef ds:uri="http://schemas.microsoft.com/sharepoint/v3/contenttype/forms"/>
  </ds:schemaRefs>
</ds:datastoreItem>
</file>

<file path=customXml/itemProps3.xml><?xml version="1.0" encoding="utf-8"?>
<ds:datastoreItem xmlns:ds="http://schemas.openxmlformats.org/officeDocument/2006/customXml" ds:itemID="{0798E37C-12D9-44AB-8BA2-A32144010F0D}">
  <ds:schemaRefs>
    <ds:schemaRef ds:uri="http://purl.org/dc/dcmitype/"/>
    <ds:schemaRef ds:uri="http://schemas.microsoft.com/office/infopath/2007/PartnerControls"/>
    <ds:schemaRef ds:uri="http://purl.org/dc/elements/1.1/"/>
    <ds:schemaRef ds:uri="http://schemas.microsoft.com/office/2006/documentManagement/types"/>
    <ds:schemaRef ds:uri="http://purl.org/dc/terms/"/>
    <ds:schemaRef ds:uri="http://schemas.openxmlformats.org/package/2006/metadata/core-properties"/>
    <ds:schemaRef ds:uri="http://schemas.microsoft.com/office/2006/metadata/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7841</TotalTime>
  <Words>1203</Words>
  <Application>Microsoft Office PowerPoint</Application>
  <PresentationFormat>Widescreen</PresentationFormat>
  <Paragraphs>139</Paragraphs>
  <Slides>68</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68</vt:i4>
      </vt:variant>
    </vt:vector>
  </HeadingPairs>
  <TitlesOfParts>
    <vt:vector size="73" baseType="lpstr">
      <vt:lpstr>宋体</vt:lpstr>
      <vt:lpstr>Arial</vt:lpstr>
      <vt:lpstr>Calibri</vt:lpstr>
      <vt:lpstr>Calibri Light</vt:lpstr>
      <vt:lpstr>Office Theme</vt:lpstr>
      <vt:lpstr>Property Inspection Demo</vt:lpstr>
      <vt:lpstr>Preparing Calendars</vt:lpstr>
      <vt:lpstr>Walkthrough</vt:lpstr>
      <vt:lpstr>Inspection Walkthrough</vt:lpstr>
      <vt:lpstr>Open Inspection App on device</vt:lpstr>
      <vt:lpstr>Click Sign In</vt:lpstr>
      <vt:lpstr>Enter inspector credentials   Username: robb@&lt;tenanacy&gt;.onmicrosoft.com Password: TempP@ssw0rd! (default)  Do not check Keep Me Signed In  Click Sign In  If you have not already signed in with this user you will be prompted to reset  the user’s password.</vt:lpstr>
      <vt:lpstr>Click the inspection with the plus icon</vt:lpstr>
      <vt:lpstr>Submitting an inspection comment</vt:lpstr>
      <vt:lpstr>Select Bathroom 1</vt:lpstr>
      <vt:lpstr>Click Comments</vt:lpstr>
      <vt:lpstr>Click Camera</vt:lpstr>
      <vt:lpstr>Select photo or take picture</vt:lpstr>
      <vt:lpstr>Enter Comments</vt:lpstr>
      <vt:lpstr>Click Done</vt:lpstr>
      <vt:lpstr>Submitting an incident</vt:lpstr>
      <vt:lpstr>Select Bathroom 2</vt:lpstr>
      <vt:lpstr>Click Incidents</vt:lpstr>
      <vt:lpstr>Just like you did in the Inspection Comments popup, take a picture and enter comments.  Then, select an Incident Type and click Done.</vt:lpstr>
      <vt:lpstr>Click Finalize Inspection</vt:lpstr>
      <vt:lpstr>Get Confirmation</vt:lpstr>
      <vt:lpstr>Inspection report email is sent to property owner and dispatcher Log in with Dispatcher account to see the email  Username: katiej@&lt;tenanacy&gt;.onmicrosoft.com Password: TempP@ssw0rd!  </vt:lpstr>
      <vt:lpstr>Dispatcher Scheduling Walkthrough</vt:lpstr>
      <vt:lpstr>Incident Report email is sent to dispatcher Log in with Dispatcher account to see the email  Username: katiej@&lt;tenanacy&gt;.onmicrosoft.com Password: TempP@ssw0rd!  </vt:lpstr>
      <vt:lpstr>Open the Property Management Web App Dashboard and click Need Repair</vt:lpstr>
      <vt:lpstr>Click Not Scheduled</vt:lpstr>
      <vt:lpstr>View the members associated with the Office 365 Group corresponding to this property. </vt:lpstr>
      <vt:lpstr>Click a member to view user profile at the persona card flyout.  Click the member again to close the persona card flyout. </vt:lpstr>
      <vt:lpstr>PowerPoint Presentation</vt:lpstr>
      <vt:lpstr>View the conversations associated with the Office 365 Group corresponding to this property.  Click one of the conversations in the list and a new browser window opens to view the conversation.</vt:lpstr>
      <vt:lpstr>View the conversation in a new web browser.</vt:lpstr>
      <vt:lpstr>Click the Choose File button and select a file on your computer.  Click the Upload button to upload a document to the Files library in the Office 365 Group corresponding to this property.  The page and list refresh after the file is uploaded. </vt:lpstr>
      <vt:lpstr>View the recent document associated with the Office 365 Group corresponding to this property.  Recent documents are documents that have been modified in the last 7 days.  Click one of the documents in the list and a new browser window opens to view the document.</vt:lpstr>
      <vt:lpstr>View the document in a new web browser.</vt:lpstr>
      <vt:lpstr>View the documents associated with the Files library in the Office 365 Group corresponding to this property.  Click the See more link at the bottom of the list and a new browser window opens to view the documents.</vt:lpstr>
      <vt:lpstr>View the documents in a new web browser.</vt:lpstr>
      <vt:lpstr>Click the ellipse button and look at the flyout with the thumbnail picture of the file.   Click the ellipse button again to close the flyout box.</vt:lpstr>
      <vt:lpstr>Click the Annotate Images button to create a new page in the OneNote notebook in the Office 365 Group corresponding to this property.  Note: If this button is disabled, it means the OneNote service is not completely initialized.  It usually takes about 24 - 48 hours for a tenancy. </vt:lpstr>
      <vt:lpstr>View the new OneNote page in a new web browser and make annotations to the images in it.</vt:lpstr>
      <vt:lpstr>Enter dispatcher comments, select Ron Gabel, select Time,  click Schedule Repair</vt:lpstr>
      <vt:lpstr>Click Need repair and mention the repair is scheduled. Click this incident.</vt:lpstr>
      <vt:lpstr>PowerPoint Presentation</vt:lpstr>
      <vt:lpstr>View the plan for the Office 365 Group associated with the property in a new web browser.</vt:lpstr>
      <vt:lpstr>View the shared calendar for the Office 365 Group associated with the property in a new web browser.  Click the new event.</vt:lpstr>
      <vt:lpstr>Repair Walkthrough</vt:lpstr>
      <vt:lpstr>Accept repair event Log in with the Repair Person account to see the email for the repair event  Username: rong@&lt;tenanacy&gt;.onmicrosoft.com Password: TempP@ssw0rd!  </vt:lpstr>
      <vt:lpstr>View calendar event and accept it</vt:lpstr>
      <vt:lpstr>View repair task email sent to Ron Gabel </vt:lpstr>
      <vt:lpstr>Open Repair App on device</vt:lpstr>
      <vt:lpstr>Click Sign In</vt:lpstr>
      <vt:lpstr>Enter Repair Person credentials   Username: rong@&lt;tennacy&gt;.onmicrosoft.com Password: TempP@ssw0rd!  Do not check Keep Me Signed In Click Sign In  If you have not already signed in with this user you will be prompted to reset  the user’s password.</vt:lpstr>
      <vt:lpstr>Click the incident assigned by the dispatcher</vt:lpstr>
      <vt:lpstr>Review the dispatcher’s comments</vt:lpstr>
      <vt:lpstr>Click Inspector comments and photos</vt:lpstr>
      <vt:lpstr>Review inspector comments</vt:lpstr>
      <vt:lpstr>Click photo</vt:lpstr>
      <vt:lpstr>View photo full size, Click the X to close</vt:lpstr>
      <vt:lpstr>Just like you did in the Inspection App, take a picture and enter comments.  Then, tap Done.</vt:lpstr>
      <vt:lpstr>Click Finalize Repair</vt:lpstr>
      <vt:lpstr>PowerPoint Presentation</vt:lpstr>
      <vt:lpstr>View the plan for the Office 365 Group associated with the property in a new web browser, all tasks associated with this incident are completed.</vt:lpstr>
      <vt:lpstr>Approve Repair Walkthrough</vt:lpstr>
      <vt:lpstr>Email is sent to Property Owner and Dispatcher to tell them the repair is complete. Log in with dispatcher to view email. Username: katiej@&lt;tennacy&gt;.onmicrosoft.com Password: TempP@ssw0rd!  </vt:lpstr>
      <vt:lpstr>Email is sent to Dispatcher to approve repair. Log in with dispatcher to view email.  Username: katiej@&lt;tennacy&gt;.onmicrosoft.com Password: TempP@ssw0rd!  </vt:lpstr>
      <vt:lpstr>Refresh the Property Management Web App and click Repair complete</vt:lpstr>
      <vt:lpstr>Click Not Approved</vt:lpstr>
      <vt:lpstr>Review the repair person’s comments and photo and click Approve Repair</vt:lpstr>
      <vt:lpstr>Refresh the Property Management Web App and click Repair complete to see the Approved status.</vt:lpstr>
    </vt:vector>
  </TitlesOfParts>
  <Company>Canviz LLC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Demo Script</dc:title>
  <dc:creator>Todd Baginski</dc:creator>
  <cp:lastModifiedBy>Todd Baginski</cp:lastModifiedBy>
  <cp:revision>210</cp:revision>
  <dcterms:created xsi:type="dcterms:W3CDTF">2014-10-24T19:08:31Z</dcterms:created>
  <dcterms:modified xsi:type="dcterms:W3CDTF">2016-02-19T16:34:43Z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0x0101005F8A324078003349A5EC3D6EB296A8D9</vt:lpwstr>
  </property>
</Properties>
</file>